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305" r:id="rId3"/>
    <p:sldId id="280" r:id="rId4"/>
    <p:sldId id="300" r:id="rId5"/>
    <p:sldId id="275" r:id="rId6"/>
    <p:sldId id="289" r:id="rId7"/>
    <p:sldId id="271" r:id="rId8"/>
    <p:sldId id="297" r:id="rId9"/>
    <p:sldId id="290" r:id="rId10"/>
    <p:sldId id="291" r:id="rId11"/>
    <p:sldId id="292" r:id="rId12"/>
    <p:sldId id="293" r:id="rId13"/>
    <p:sldId id="301" r:id="rId14"/>
    <p:sldId id="298" r:id="rId15"/>
    <p:sldId id="299" r:id="rId16"/>
    <p:sldId id="295" r:id="rId17"/>
    <p:sldId id="304" r:id="rId18"/>
    <p:sldId id="306" r:id="rId19"/>
    <p:sldId id="296" r:id="rId20"/>
    <p:sldId id="302" r:id="rId21"/>
    <p:sldId id="294" r:id="rId22"/>
    <p:sldId id="303" r:id="rId23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9AAB"/>
    <a:srgbClr val="A79169"/>
    <a:srgbClr val="443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5"/>
    <p:restoredTop sz="94646"/>
  </p:normalViewPr>
  <p:slideViewPr>
    <p:cSldViewPr snapToGrid="0">
      <p:cViewPr varScale="1">
        <p:scale>
          <a:sx n="79" d="100"/>
          <a:sy n="79" d="100"/>
        </p:scale>
        <p:origin x="49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24C8E-7CE5-9D43-97E5-5DD958638FA4}" type="datetimeFigureOut">
              <a:rPr lang="en-CN" smtClean="0"/>
              <a:t>2025/3/12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D6A95-879E-5A47-9414-45BA2EDE19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57202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2295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91559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26870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64730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60017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19163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77028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03355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55651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37804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29895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42226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73080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84183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10765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42226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03598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521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F519-26E9-EAD7-2549-A38E52698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1E384-B3C5-29AF-8B4C-2134DCBA2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987AF-071F-EC05-21A8-2EEE2BC5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2025/3/12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A7940-39ED-B008-A2EC-DD638C74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46C43-F151-8791-74DB-0F57F87D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07520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FB4A-99C5-9CD3-0FF4-44BDBE86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868E9-46B4-2A28-B6F3-5283BD855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A83CA-F05A-C782-BBD9-CC72A360A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2025/3/12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BB5C6-3A1B-EFB6-CC14-AC74F52D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175E1-3971-805A-5B6F-0455DDC3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2880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8B78C-0E92-023D-B108-DBD353BBE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FEEA6-6B0C-23EC-092C-C06AFC5C9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7E00D-9781-C087-6D73-D9E2740D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2025/3/12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E2C7C-481A-85F8-C693-F3252D22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0FC97-395F-2D79-33B6-AB7EC1D2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2907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62C5-5F00-2392-76E1-A9F8D425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3024A-E75D-28AF-3049-3EAB79511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A36A8-AC4C-B547-C1E2-3678FE125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2025/3/12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4CC59-F90D-54DC-4CEB-FCD34D25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4E5C8-FE9D-600C-D481-F7D21D14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39824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6E38-2EE4-E826-EEFA-435DD2FDC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3AE4B-9140-FFA6-B99A-08A49AA6D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B8736-B542-8E14-F586-703D9EB0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2025/3/12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E5F9C-55A0-AACF-FE58-69342987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E46CF-6AB9-CEC6-E6FA-C8BF3A56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7953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1CFA-2AE8-C830-28D3-2E44EF8A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E82D-BA05-E42C-D974-D78544B9F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3768A-EDEE-0C6F-28DF-DC603FCA1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6E90A-01FD-539C-1528-18618E0EA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2025/3/12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BA9A2-AA8A-1B9C-78F7-34AB42E67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B0C82-A7E5-F341-9A1D-95962FF8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7941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B0F6-5AA9-D096-0006-9D551643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F49BE-1BF0-8462-926E-64D18FDA7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B0876-59B8-27FA-44CC-AFF742593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6E8FD-B58A-9EB4-55D7-8DD5CEC056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72706-1697-DEE3-3808-6C5396D4F8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551DC6-184F-579E-2C58-11B0F3601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2025/3/12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3E73FF-F9A1-DB9F-37CE-DAB7C685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6262D1-CC3F-8E64-1DB5-6A32466B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22429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8174-69C5-2EDB-BD77-D0C3572A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1E6EB-E858-78CD-12E9-8707929D5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2025/3/12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BF93E-C12B-2DFB-05E6-EC14B465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A8F999-139E-432C-91C5-E64CE8931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5818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7B3842-6276-14BF-40AE-4385B914B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2025/3/12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2C9F4-1DFD-36A8-66FF-83739B1E0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74D06-8628-128F-F550-6D12C33C7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232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1E8B9-182D-D5A0-6E1D-9B496052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BD42-1FC7-5EA8-EE35-50497857F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A17AE-7DDF-C5A6-34F9-ABAD60721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AC77F-4946-8A55-6779-680D698B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2025/3/12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22F1A-50C1-91E2-931F-A1EF4F88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649D3-C5AA-94C2-7539-97FECD7A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025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5292-5169-107E-531C-97E451790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6213FA-FA9F-1FB6-DE42-F1995B661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A050A-02AA-EE88-0B69-D8108099B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A912B-BA53-2190-906D-E78082D19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2025/3/12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80D52-56A7-200C-AF76-BAB21D09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056FD-AE70-77FC-C0D9-68B5F4BE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0983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0C6F49-2812-B85D-D49F-605CB468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0BF40-7E16-C34C-0B48-589833B7C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EB81E-FD6D-8943-40E9-B6962F06A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BA237-2141-C74D-A51A-D2B5CD793AFB}" type="datetimeFigureOut">
              <a:rPr lang="en-CN" smtClean="0"/>
              <a:t>2025/3/12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51992-A42A-E89D-600D-90BF3A3AF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A0912-1A9A-2CBE-1DEF-C203BAE84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543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liaocx@ihep.ac.c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project/674e7119837a2580151a086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, 箭头&#10;&#10;描述已自动生成">
            <a:extLst>
              <a:ext uri="{FF2B5EF4-FFF2-40B4-BE49-F238E27FC236}">
                <a16:creationId xmlns:a16="http://schemas.microsoft.com/office/drawing/2014/main" id="{38804460-51DE-6DAC-7ACD-225E4B2A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794" y="566644"/>
            <a:ext cx="6200412" cy="60707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473625F-D255-95AD-FB1B-C7CC57CCB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9133" y="1680502"/>
            <a:ext cx="11040909" cy="1326048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Compressed</a:t>
            </a:r>
            <a:r>
              <a:rPr kumimoji="1" lang="zh-CN" altLang="en-US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EWK</a:t>
            </a:r>
            <a:r>
              <a:rPr kumimoji="1" lang="zh-CN" altLang="en-US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study(ISRC1N2)</a:t>
            </a:r>
            <a:endParaRPr kumimoji="1" lang="zh-CN" altLang="en-US" sz="36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A28859-74B6-EFBA-F1B4-74DFF091E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536" y="1"/>
            <a:ext cx="2254348" cy="1003036"/>
          </a:xfrm>
          <a:prstGeom prst="rect">
            <a:avLst/>
          </a:prstGeom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EA55A7E-6853-88B6-A53E-E8AC7C74AA04}"/>
              </a:ext>
            </a:extLst>
          </p:cNvPr>
          <p:cNvCxnSpPr>
            <a:cxnSpLocks/>
          </p:cNvCxnSpPr>
          <p:nvPr/>
        </p:nvCxnSpPr>
        <p:spPr>
          <a:xfrm>
            <a:off x="2980323" y="1586805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48C908ED-BB31-B627-0E90-6BE6CA2A45D3}"/>
              </a:ext>
            </a:extLst>
          </p:cNvPr>
          <p:cNvCxnSpPr>
            <a:cxnSpLocks/>
          </p:cNvCxnSpPr>
          <p:nvPr/>
        </p:nvCxnSpPr>
        <p:spPr>
          <a:xfrm>
            <a:off x="0" y="1586805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D8C57DD-8BA3-4C53-BDF5-2F912C668F4C}"/>
              </a:ext>
            </a:extLst>
          </p:cNvPr>
          <p:cNvCxnSpPr>
            <a:cxnSpLocks/>
          </p:cNvCxnSpPr>
          <p:nvPr/>
        </p:nvCxnSpPr>
        <p:spPr>
          <a:xfrm>
            <a:off x="1490162" y="1586805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941FBA5-2190-14BF-D946-A51A585A60BB}"/>
              </a:ext>
            </a:extLst>
          </p:cNvPr>
          <p:cNvSpPr txBox="1"/>
          <p:nvPr/>
        </p:nvSpPr>
        <p:spPr>
          <a:xfrm>
            <a:off x="1929133" y="1110937"/>
            <a:ext cx="6009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effectLst/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Department of Physics, Shandong University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7F5D02-4A32-1AE4-EED3-EAD59EF24CD4}"/>
              </a:ext>
            </a:extLst>
          </p:cNvPr>
          <p:cNvSpPr txBox="1"/>
          <p:nvPr/>
        </p:nvSpPr>
        <p:spPr>
          <a:xfrm>
            <a:off x="1929133" y="4117771"/>
            <a:ext cx="26377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Chengxin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Liao</a:t>
            </a: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liaocx@ihep.ac.cn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Mar, Wed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12, 2025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58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7327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 optimization(HH)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n-C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22F77B-2CB7-155B-257F-636D0956EC9E}"/>
              </a:ext>
            </a:extLst>
          </p:cNvPr>
          <p:cNvSpPr txBox="1"/>
          <p:nvPr/>
        </p:nvSpPr>
        <p:spPr>
          <a:xfrm>
            <a:off x="240639" y="876736"/>
            <a:ext cx="17475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000" b="1" dirty="0"/>
              <a:t>Variables</a:t>
            </a:r>
            <a:r>
              <a:rPr lang="en-US" sz="2000" b="1" dirty="0"/>
              <a:t>(26)</a:t>
            </a:r>
            <a:r>
              <a:rPr lang="en-CN" sz="2000" b="1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42519-31DF-2EB6-CCB0-9183481A2B26}"/>
              </a:ext>
            </a:extLst>
          </p:cNvPr>
          <p:cNvSpPr txBox="1"/>
          <p:nvPr/>
        </p:nvSpPr>
        <p:spPr>
          <a:xfrm>
            <a:off x="1798390" y="909654"/>
            <a:ext cx="22827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Obj kinematics</a:t>
            </a:r>
            <a:br>
              <a:rPr lang="en-US" dirty="0"/>
            </a:br>
            <a:r>
              <a:rPr lang="en-US" dirty="0" err="1"/>
              <a:t>Pt_tt</a:t>
            </a:r>
            <a:br>
              <a:rPr lang="en-US" dirty="0"/>
            </a:br>
            <a:endParaRPr lang="en-US" dirty="0"/>
          </a:p>
          <a:p>
            <a:r>
              <a:rPr lang="en-CN" dirty="0">
                <a:highlight>
                  <a:srgbClr val="FFFF00"/>
                </a:highlight>
              </a:rPr>
              <a:t>Angular correlations</a:t>
            </a:r>
            <a:br>
              <a:rPr lang="en-CN" dirty="0"/>
            </a:br>
            <a:r>
              <a:rPr lang="en-CN" dirty="0"/>
              <a:t>dPhit1x</a:t>
            </a:r>
            <a:br>
              <a:rPr lang="en-CN" dirty="0"/>
            </a:br>
            <a:r>
              <a:rPr lang="en-CN" dirty="0"/>
              <a:t>dEtatt</a:t>
            </a:r>
            <a:br>
              <a:rPr lang="en-CN" dirty="0"/>
            </a:br>
            <a:r>
              <a:rPr lang="en-CN" dirty="0"/>
              <a:t>dPhiMax_xt</a:t>
            </a:r>
          </a:p>
          <a:p>
            <a:r>
              <a:rPr lang="en-CN" dirty="0"/>
              <a:t>dPhiztt</a:t>
            </a:r>
          </a:p>
          <a:p>
            <a:r>
              <a:rPr lang="en-CN" dirty="0"/>
              <a:t>dPhitt</a:t>
            </a:r>
          </a:p>
          <a:p>
            <a:r>
              <a:rPr lang="en-CN" dirty="0"/>
              <a:t>dPhizxe</a:t>
            </a:r>
          </a:p>
          <a:p>
            <a:r>
              <a:rPr lang="en-CN" dirty="0"/>
              <a:t>dPhiMin_xt</a:t>
            </a:r>
          </a:p>
          <a:p>
            <a:r>
              <a:rPr lang="en-CN" dirty="0"/>
              <a:t>dPhit2x</a:t>
            </a:r>
          </a:p>
          <a:p>
            <a:r>
              <a:rPr lang="en-CN" dirty="0"/>
              <a:t>dPhiMin_tj1</a:t>
            </a:r>
          </a:p>
          <a:p>
            <a:r>
              <a:rPr lang="en-CN" dirty="0"/>
              <a:t>dRt2x</a:t>
            </a:r>
          </a:p>
          <a:p>
            <a:r>
              <a:rPr lang="en-CN" dirty="0"/>
              <a:t>dRMax_xt</a:t>
            </a:r>
          </a:p>
          <a:p>
            <a:r>
              <a:rPr lang="en-CN" dirty="0"/>
              <a:t>dRMin_tj</a:t>
            </a:r>
          </a:p>
          <a:p>
            <a:r>
              <a:rPr lang="en-CN" dirty="0"/>
              <a:t>dRtt</a:t>
            </a:r>
          </a:p>
          <a:p>
            <a:r>
              <a:rPr lang="en-US" dirty="0"/>
              <a:t>s</a:t>
            </a:r>
            <a:r>
              <a:rPr lang="en-CN" dirty="0"/>
              <a:t>um_cos_dphi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0DA43-CDDE-AFED-5EB8-5A12A3F3C8B0}"/>
              </a:ext>
            </a:extLst>
          </p:cNvPr>
          <p:cNvSpPr txBox="1"/>
          <p:nvPr/>
        </p:nvSpPr>
        <p:spPr>
          <a:xfrm>
            <a:off x="4510335" y="909654"/>
            <a:ext cx="36016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Event kinematics</a:t>
            </a:r>
          </a:p>
          <a:p>
            <a:r>
              <a:rPr lang="en-CN" dirty="0"/>
              <a:t>Mll(</a:t>
            </a:r>
            <a:r>
              <a:rPr lang="en-US" dirty="0"/>
              <a:t>Invariant Mass of tau1 and tau2</a:t>
            </a:r>
            <a:r>
              <a:rPr lang="en-CN" dirty="0"/>
              <a:t>)</a:t>
            </a:r>
            <a:br>
              <a:rPr lang="en-CN" dirty="0"/>
            </a:br>
            <a:r>
              <a:rPr lang="en-CN" dirty="0"/>
              <a:t>MIA</a:t>
            </a:r>
            <a:br>
              <a:rPr lang="en-CN" dirty="0"/>
            </a:br>
            <a:r>
              <a:rPr lang="en-CN" dirty="0"/>
              <a:t>MT2_150</a:t>
            </a:r>
            <a:br>
              <a:rPr lang="en-CN" dirty="0"/>
            </a:br>
            <a:r>
              <a:rPr lang="en-CN" dirty="0"/>
              <a:t>MET_Tau</a:t>
            </a:r>
            <a:br>
              <a:rPr lang="en-CN" dirty="0"/>
            </a:br>
            <a:r>
              <a:rPr lang="en-CN" dirty="0"/>
              <a:t>Proj_tt</a:t>
            </a:r>
            <a:br>
              <a:rPr lang="en-CN" dirty="0"/>
            </a:br>
            <a:r>
              <a:rPr lang="en-CN" dirty="0"/>
              <a:t>MstauA</a:t>
            </a:r>
            <a:br>
              <a:rPr lang="en-CN" dirty="0"/>
            </a:br>
            <a:r>
              <a:rPr lang="en-CN" dirty="0"/>
              <a:t>MCT</a:t>
            </a:r>
            <a:br>
              <a:rPr lang="en-CN" dirty="0"/>
            </a:br>
            <a:r>
              <a:rPr lang="en-CN" dirty="0"/>
              <a:t>frac_MET_tt</a:t>
            </a:r>
            <a:br>
              <a:rPr lang="en-CN" dirty="0"/>
            </a:br>
            <a:r>
              <a:rPr lang="en-CN" dirty="0"/>
              <a:t>frac_MET_tau1</a:t>
            </a:r>
          </a:p>
          <a:p>
            <a:r>
              <a:rPr lang="en-US" dirty="0"/>
              <a:t>frac_MET_MeffInc_40</a:t>
            </a:r>
          </a:p>
          <a:p>
            <a:r>
              <a:rPr lang="en-US" dirty="0"/>
              <a:t>f</a:t>
            </a:r>
            <a:r>
              <a:rPr lang="en-CN" dirty="0"/>
              <a:t>rac_MET_Meff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83FD9-39B0-17D1-7A36-CA32A386E69A}"/>
              </a:ext>
            </a:extLst>
          </p:cNvPr>
          <p:cNvSpPr txBox="1"/>
          <p:nvPr/>
        </p:nvSpPr>
        <p:spPr>
          <a:xfrm>
            <a:off x="4510335" y="4998953"/>
            <a:ext cx="482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These vars are selected based on the importance</a:t>
            </a:r>
          </a:p>
        </p:txBody>
      </p:sp>
    </p:spTree>
    <p:extLst>
      <p:ext uri="{BB962C8B-B14F-4D97-AF65-F5344CB8AC3E}">
        <p14:creationId xmlns:p14="http://schemas.microsoft.com/office/powerpoint/2010/main" val="3210657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7327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 optimization(HH)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E409B9-A39F-D42F-A340-9032DCDEDDE2}"/>
              </a:ext>
            </a:extLst>
          </p:cNvPr>
          <p:cNvSpPr txBox="1"/>
          <p:nvPr/>
        </p:nvSpPr>
        <p:spPr>
          <a:xfrm>
            <a:off x="323065" y="816149"/>
            <a:ext cx="2253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b="1" dirty="0"/>
              <a:t>Grid Search: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F7BE01-7ECE-AE7E-BE90-025AA552F097}"/>
              </a:ext>
            </a:extLst>
          </p:cNvPr>
          <p:cNvSpPr txBox="1"/>
          <p:nvPr/>
        </p:nvSpPr>
        <p:spPr>
          <a:xfrm>
            <a:off x="2623511" y="1244224"/>
            <a:ext cx="2973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rees: 200, 300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400, 500</a:t>
            </a:r>
            <a:endParaRPr lang="en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Depth: 6, 8, 10, 12</a:t>
            </a:r>
            <a:br>
              <a:rPr lang="en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MinNodeSize: 1%, 2%, 3%</a:t>
            </a:r>
            <a:br>
              <a:rPr lang="en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Rate: 0.01, 0.05, 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5FE77A-0D35-D3A7-8862-6563A09808FC}"/>
                  </a:ext>
                </a:extLst>
              </p:cNvPr>
              <p:cNvSpPr txBox="1"/>
              <p:nvPr/>
            </p:nvSpPr>
            <p:spPr>
              <a:xfrm>
                <a:off x="6344534" y="1081271"/>
                <a:ext cx="5597302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Binned significance: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5FE77A-0D35-D3A7-8862-6563A098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534" y="1081271"/>
                <a:ext cx="5597302" cy="656013"/>
              </a:xfrm>
              <a:prstGeom prst="rect">
                <a:avLst/>
              </a:prstGeom>
              <a:blipFill>
                <a:blip r:embed="rId3"/>
                <a:stretch>
                  <a:fillRect l="-9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89F7E34-B571-DCCD-9264-E8EBFFE1830C}"/>
              </a:ext>
            </a:extLst>
          </p:cNvPr>
          <p:cNvSpPr txBox="1"/>
          <p:nvPr/>
        </p:nvSpPr>
        <p:spPr>
          <a:xfrm>
            <a:off x="471227" y="2259887"/>
            <a:ext cx="135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Show top Zn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C0E6F7-3C3A-D861-37D3-7BF9E8789201}"/>
              </a:ext>
            </a:extLst>
          </p:cNvPr>
          <p:cNvSpPr txBox="1"/>
          <p:nvPr/>
        </p:nvSpPr>
        <p:spPr>
          <a:xfrm>
            <a:off x="323065" y="4796164"/>
            <a:ext cx="130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CN" dirty="0"/>
              <a:t>ebin result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0E5258-0C22-D9A7-0BE7-17FADB4879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447"/>
          <a:stretch/>
        </p:blipFill>
        <p:spPr>
          <a:xfrm>
            <a:off x="186280" y="2556138"/>
            <a:ext cx="3407333" cy="2240026"/>
          </a:xfrm>
          <a:prstGeom prst="rect">
            <a:avLst/>
          </a:prstGeom>
        </p:spPr>
      </p:pic>
      <p:pic>
        <p:nvPicPr>
          <p:cNvPr id="21" name="Picture 20" descr="A screen shot of a number&#10;&#10;Description automatically generated">
            <a:extLst>
              <a:ext uri="{FF2B5EF4-FFF2-40B4-BE49-F238E27FC236}">
                <a16:creationId xmlns:a16="http://schemas.microsoft.com/office/drawing/2014/main" id="{677C6D09-7803-0324-5049-ED92FE531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94" y="5120610"/>
            <a:ext cx="4403861" cy="1211915"/>
          </a:xfrm>
          <a:prstGeom prst="rect">
            <a:avLst/>
          </a:prstGeom>
        </p:spPr>
      </p:pic>
      <p:pic>
        <p:nvPicPr>
          <p:cNvPr id="23" name="Picture 2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EE45ECA-6234-C439-C4E3-2024BCFEE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341" y="3167511"/>
            <a:ext cx="3085104" cy="30933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1AFE58C-0AF5-0A45-E10D-F1E7B14E054A}"/>
              </a:ext>
            </a:extLst>
          </p:cNvPr>
          <p:cNvSpPr txBox="1"/>
          <p:nvPr/>
        </p:nvSpPr>
        <p:spPr>
          <a:xfrm>
            <a:off x="6023341" y="2384759"/>
            <a:ext cx="585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/>
              <a:t>Compared with form result, there has a significant improvement in Zn</a:t>
            </a:r>
          </a:p>
        </p:txBody>
      </p:sp>
    </p:spTree>
    <p:extLst>
      <p:ext uri="{BB962C8B-B14F-4D97-AF65-F5344CB8AC3E}">
        <p14:creationId xmlns:p14="http://schemas.microsoft.com/office/powerpoint/2010/main" val="2658251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7443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 optimization(HH)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2D79B-CD9D-C751-1C86-5D3FD9D27AC7}"/>
              </a:ext>
            </a:extLst>
          </p:cNvPr>
          <p:cNvSpPr txBox="1"/>
          <p:nvPr/>
        </p:nvSpPr>
        <p:spPr>
          <a:xfrm>
            <a:off x="89449" y="811505"/>
            <a:ext cx="9967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/>
                <a:highlight>
                  <a:srgbClr val="FFFF00"/>
                </a:highlight>
              </a:rPr>
              <a:t>hyper parameter: </a:t>
            </a:r>
            <a:r>
              <a:rPr lang="en-US" sz="2000" b="1" dirty="0" err="1">
                <a:effectLst/>
                <a:highlight>
                  <a:srgbClr val="FFFF00"/>
                </a:highlight>
              </a:rPr>
              <a:t>NTrees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=500, learning rate=0.05, max depth=</a:t>
            </a:r>
            <a:r>
              <a:rPr lang="en-US" sz="2000" b="1" dirty="0">
                <a:highlight>
                  <a:srgbClr val="FFFF00"/>
                </a:highlight>
              </a:rPr>
              <a:t>12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, </a:t>
            </a:r>
            <a:r>
              <a:rPr lang="en-US" sz="2000" b="1" dirty="0" err="1">
                <a:effectLst/>
                <a:highlight>
                  <a:srgbClr val="FFFF00"/>
                </a:highlight>
              </a:rPr>
              <a:t>MinNodeSize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=</a:t>
            </a:r>
            <a:r>
              <a:rPr lang="en-US" altLang="zh-CN" sz="2000" b="1" dirty="0">
                <a:effectLst/>
                <a:highlight>
                  <a:srgbClr val="FFFF00"/>
                </a:highlight>
              </a:rPr>
              <a:t>1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%(default)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D71DB-0A1B-3937-0A2E-76E74924EE01}"/>
              </a:ext>
            </a:extLst>
          </p:cNvPr>
          <p:cNvSpPr txBox="1"/>
          <p:nvPr/>
        </p:nvSpPr>
        <p:spPr>
          <a:xfrm>
            <a:off x="152022" y="1337135"/>
            <a:ext cx="4883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CN" dirty="0"/>
              <a:t>pply a rough cut at 0.80 to check the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6D8E38-8106-80AD-F290-B2866D3F5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4" y="1784538"/>
            <a:ext cx="3499194" cy="25144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CF08CE-44DA-99C9-6035-09670CDC225E}"/>
              </a:ext>
            </a:extLst>
          </p:cNvPr>
          <p:cNvSpPr txBox="1"/>
          <p:nvPr/>
        </p:nvSpPr>
        <p:spPr>
          <a:xfrm>
            <a:off x="5323701" y="1337135"/>
            <a:ext cx="404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</a:t>
            </a:r>
            <a:r>
              <a:rPr lang="en-CN" b="1" dirty="0">
                <a:solidFill>
                  <a:schemeClr val="accent1"/>
                </a:solidFill>
              </a:rPr>
              <a:t>t has a wider peak than LH signal region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A4E222-202A-5BD9-BAD8-66C691D14B0A}"/>
              </a:ext>
            </a:extLst>
          </p:cNvPr>
          <p:cNvSpPr txBox="1"/>
          <p:nvPr/>
        </p:nvSpPr>
        <p:spPr>
          <a:xfrm>
            <a:off x="3672188" y="2431952"/>
            <a:ext cx="404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CN" dirty="0"/>
              <a:t>recise cut at 0.91 to define signal region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BE2BAE-1C6D-EAB5-FAD0-B80CC4CE992C}"/>
              </a:ext>
            </a:extLst>
          </p:cNvPr>
          <p:cNvCxnSpPr/>
          <p:nvPr/>
        </p:nvCxnSpPr>
        <p:spPr>
          <a:xfrm>
            <a:off x="3780263" y="2943922"/>
            <a:ext cx="393219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hart of a data analysis&#10;&#10;Description automatically generated with medium confidence">
            <a:extLst>
              <a:ext uri="{FF2B5EF4-FFF2-40B4-BE49-F238E27FC236}">
                <a16:creationId xmlns:a16="http://schemas.microsoft.com/office/drawing/2014/main" id="{2D75893E-99D8-7CC2-9570-3136EE9E9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246" y="1706467"/>
            <a:ext cx="3819349" cy="27445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82B5E-92EE-A821-A548-C24F66134801}"/>
              </a:ext>
            </a:extLst>
          </p:cNvPr>
          <p:cNvSpPr txBox="1"/>
          <p:nvPr/>
        </p:nvSpPr>
        <p:spPr>
          <a:xfrm>
            <a:off x="8147246" y="4782201"/>
            <a:ext cx="3235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highlight>
                  <a:srgbClr val="FFFF00"/>
                </a:highlight>
              </a:rPr>
              <a:t>Rebin to: [0.91, 0.94, 0.97, 1.00]</a:t>
            </a:r>
          </a:p>
        </p:txBody>
      </p:sp>
    </p:spTree>
    <p:extLst>
      <p:ext uri="{BB962C8B-B14F-4D97-AF65-F5344CB8AC3E}">
        <p14:creationId xmlns:p14="http://schemas.microsoft.com/office/powerpoint/2010/main" val="3875103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, 箭头&#10;&#10;描述已自动生成">
            <a:extLst>
              <a:ext uri="{FF2B5EF4-FFF2-40B4-BE49-F238E27FC236}">
                <a16:creationId xmlns:a16="http://schemas.microsoft.com/office/drawing/2014/main" id="{38804460-51DE-6DAC-7ACD-225E4B2A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364" y="1596545"/>
            <a:ext cx="4484409" cy="43906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473625F-D255-95AD-FB1B-C7CC57CCB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44" y="2102952"/>
            <a:ext cx="11040909" cy="1326048"/>
          </a:xfrm>
        </p:spPr>
        <p:txBody>
          <a:bodyPr>
            <a:normAutofit/>
          </a:bodyPr>
          <a:lstStyle/>
          <a:p>
            <a:r>
              <a:rPr kumimoji="1"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Model</a:t>
            </a:r>
            <a:endParaRPr kumimoji="1" lang="zh-CN" altLang="en-US" sz="48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EA55A7E-6853-88B6-A53E-E8AC7C74AA04}"/>
              </a:ext>
            </a:extLst>
          </p:cNvPr>
          <p:cNvCxnSpPr>
            <a:cxnSpLocks/>
          </p:cNvCxnSpPr>
          <p:nvPr/>
        </p:nvCxnSpPr>
        <p:spPr>
          <a:xfrm>
            <a:off x="2992355" y="5641445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48C908ED-BB31-B627-0E90-6BE6CA2A45D3}"/>
              </a:ext>
            </a:extLst>
          </p:cNvPr>
          <p:cNvCxnSpPr>
            <a:cxnSpLocks/>
          </p:cNvCxnSpPr>
          <p:nvPr/>
        </p:nvCxnSpPr>
        <p:spPr>
          <a:xfrm>
            <a:off x="12032" y="5641445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D8C57DD-8BA3-4C53-BDF5-2F912C668F4C}"/>
              </a:ext>
            </a:extLst>
          </p:cNvPr>
          <p:cNvCxnSpPr>
            <a:cxnSpLocks/>
          </p:cNvCxnSpPr>
          <p:nvPr/>
        </p:nvCxnSpPr>
        <p:spPr>
          <a:xfrm>
            <a:off x="1502194" y="5641445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6">
            <a:extLst>
              <a:ext uri="{FF2B5EF4-FFF2-40B4-BE49-F238E27FC236}">
                <a16:creationId xmlns:a16="http://schemas.microsoft.com/office/drawing/2014/main" id="{CB8F30CF-C32B-D8C4-21B2-FA8C616A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536" y="1"/>
            <a:ext cx="2254348" cy="10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27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5711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Model(LH)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2D79B-CD9D-C751-1C86-5D3FD9D27AC7}"/>
              </a:ext>
            </a:extLst>
          </p:cNvPr>
          <p:cNvSpPr txBox="1"/>
          <p:nvPr/>
        </p:nvSpPr>
        <p:spPr>
          <a:xfrm>
            <a:off x="83216" y="827259"/>
            <a:ext cx="9967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/>
                <a:highlight>
                  <a:srgbClr val="FFFF00"/>
                </a:highlight>
              </a:rPr>
              <a:t>hyper parameter: </a:t>
            </a:r>
            <a:r>
              <a:rPr lang="en-US" sz="2000" b="1" dirty="0" err="1">
                <a:effectLst/>
                <a:highlight>
                  <a:srgbClr val="FFFF00"/>
                </a:highlight>
              </a:rPr>
              <a:t>NTrees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=400, learning rate=0.01, max depth=10, </a:t>
            </a:r>
            <a:r>
              <a:rPr lang="en-US" sz="2000" b="1" dirty="0" err="1">
                <a:effectLst/>
                <a:highlight>
                  <a:srgbClr val="FFFF00"/>
                </a:highlight>
              </a:rPr>
              <a:t>MinNodeSize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=</a:t>
            </a:r>
            <a:r>
              <a:rPr lang="en-US" altLang="zh-CN" sz="2000" b="1" dirty="0">
                <a:effectLst/>
                <a:highlight>
                  <a:srgbClr val="FFFF00"/>
                </a:highlight>
              </a:rPr>
              <a:t>1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%(default)</a:t>
            </a:r>
          </a:p>
        </p:txBody>
      </p:sp>
      <p:pic>
        <p:nvPicPr>
          <p:cNvPr id="26" name="Picture 25" descr="A diagram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D544A1C-E218-E658-5564-B9242DFD7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4" y="1482527"/>
            <a:ext cx="3252547" cy="2336455"/>
          </a:xfrm>
          <a:prstGeom prst="rect">
            <a:avLst/>
          </a:prstGeom>
        </p:spPr>
      </p:pic>
      <p:graphicFrame>
        <p:nvGraphicFramePr>
          <p:cNvPr id="15" name="Table 32">
            <a:extLst>
              <a:ext uri="{FF2B5EF4-FFF2-40B4-BE49-F238E27FC236}">
                <a16:creationId xmlns:a16="http://schemas.microsoft.com/office/drawing/2014/main" id="{CC689FA9-52C8-9F7F-2B99-7A825B8E8283}"/>
              </a:ext>
            </a:extLst>
          </p:cNvPr>
          <p:cNvGraphicFramePr>
            <a:graphicFrameLocks noGrp="1"/>
          </p:cNvGraphicFramePr>
          <p:nvPr/>
        </p:nvGraphicFramePr>
        <p:xfrm>
          <a:off x="152022" y="4049033"/>
          <a:ext cx="11887956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740">
                  <a:extLst>
                    <a:ext uri="{9D8B030D-6E8A-4147-A177-3AD203B41FA5}">
                      <a16:colId xmlns:a16="http://schemas.microsoft.com/office/drawing/2014/main" val="2322395182"/>
                    </a:ext>
                  </a:extLst>
                </a:gridCol>
                <a:gridCol w="1013740">
                  <a:extLst>
                    <a:ext uri="{9D8B030D-6E8A-4147-A177-3AD203B41FA5}">
                      <a16:colId xmlns:a16="http://schemas.microsoft.com/office/drawing/2014/main" val="1491428219"/>
                    </a:ext>
                  </a:extLst>
                </a:gridCol>
                <a:gridCol w="927113">
                  <a:extLst>
                    <a:ext uri="{9D8B030D-6E8A-4147-A177-3AD203B41FA5}">
                      <a16:colId xmlns:a16="http://schemas.microsoft.com/office/drawing/2014/main" val="4066696753"/>
                    </a:ext>
                  </a:extLst>
                </a:gridCol>
                <a:gridCol w="1152564">
                  <a:extLst>
                    <a:ext uri="{9D8B030D-6E8A-4147-A177-3AD203B41FA5}">
                      <a16:colId xmlns:a16="http://schemas.microsoft.com/office/drawing/2014/main" val="3596515012"/>
                    </a:ext>
                  </a:extLst>
                </a:gridCol>
                <a:gridCol w="981036">
                  <a:extLst>
                    <a:ext uri="{9D8B030D-6E8A-4147-A177-3AD203B41FA5}">
                      <a16:colId xmlns:a16="http://schemas.microsoft.com/office/drawing/2014/main" val="2867473741"/>
                    </a:ext>
                  </a:extLst>
                </a:gridCol>
                <a:gridCol w="966662">
                  <a:extLst>
                    <a:ext uri="{9D8B030D-6E8A-4147-A177-3AD203B41FA5}">
                      <a16:colId xmlns:a16="http://schemas.microsoft.com/office/drawing/2014/main" val="3302874433"/>
                    </a:ext>
                  </a:extLst>
                </a:gridCol>
                <a:gridCol w="989091">
                  <a:extLst>
                    <a:ext uri="{9D8B030D-6E8A-4147-A177-3AD203B41FA5}">
                      <a16:colId xmlns:a16="http://schemas.microsoft.com/office/drawing/2014/main" val="1546230906"/>
                    </a:ext>
                  </a:extLst>
                </a:gridCol>
                <a:gridCol w="899819">
                  <a:extLst>
                    <a:ext uri="{9D8B030D-6E8A-4147-A177-3AD203B41FA5}">
                      <a16:colId xmlns:a16="http://schemas.microsoft.com/office/drawing/2014/main" val="2086121471"/>
                    </a:ext>
                  </a:extLst>
                </a:gridCol>
                <a:gridCol w="1059398">
                  <a:extLst>
                    <a:ext uri="{9D8B030D-6E8A-4147-A177-3AD203B41FA5}">
                      <a16:colId xmlns:a16="http://schemas.microsoft.com/office/drawing/2014/main" val="4223990751"/>
                    </a:ext>
                  </a:extLst>
                </a:gridCol>
                <a:gridCol w="1122073">
                  <a:extLst>
                    <a:ext uri="{9D8B030D-6E8A-4147-A177-3AD203B41FA5}">
                      <a16:colId xmlns:a16="http://schemas.microsoft.com/office/drawing/2014/main" val="3872069520"/>
                    </a:ext>
                  </a:extLst>
                </a:gridCol>
                <a:gridCol w="941727">
                  <a:extLst>
                    <a:ext uri="{9D8B030D-6E8A-4147-A177-3AD203B41FA5}">
                      <a16:colId xmlns:a16="http://schemas.microsoft.com/office/drawing/2014/main" val="2146630259"/>
                    </a:ext>
                  </a:extLst>
                </a:gridCol>
                <a:gridCol w="820993">
                  <a:extLst>
                    <a:ext uri="{9D8B030D-6E8A-4147-A177-3AD203B41FA5}">
                      <a16:colId xmlns:a16="http://schemas.microsoft.com/office/drawing/2014/main" val="2218397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sz="1400" dirty="0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max Zn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C1N2ISR</a:t>
                      </a:r>
                      <a:br>
                        <a:rPr lang="en-CN" sz="1400" dirty="0"/>
                      </a:br>
                      <a:r>
                        <a:rPr lang="en-CN" sz="1400" dirty="0"/>
                        <a:t>(100,70)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Higgs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OtherTop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SingleTop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TopPair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VV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400" b="1" dirty="0">
                          <a:solidFill>
                            <a:schemeClr val="bg1"/>
                          </a:solidFill>
                          <a:highlight>
                            <a:srgbClr val="000080"/>
                          </a:highlight>
                        </a:rPr>
                        <a:t>Wjets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Zlljets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Zttjets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626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400" dirty="0"/>
                        <a:t>(0.87-0.89)</a:t>
                      </a:r>
                      <a:endParaRPr lang="en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600" dirty="0"/>
                        <a:t>2.59868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b="1" dirty="0">
                          <a:solidFill>
                            <a:srgbClr val="FF0000"/>
                          </a:solidFill>
                        </a:rPr>
                        <a:t>59.238+-1.484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b="1" dirty="0">
                          <a:solidFill>
                            <a:srgbClr val="FF0000"/>
                          </a:solidFill>
                        </a:rPr>
                        <a:t>76.648+-</a:t>
                      </a:r>
                      <a:br>
                        <a:rPr lang="en-CN" sz="1200" b="1" dirty="0">
                          <a:solidFill>
                            <a:srgbClr val="FF0000"/>
                          </a:solidFill>
                        </a:rPr>
                      </a:br>
                      <a:r>
                        <a:rPr lang="en-CN" sz="1200" b="1" dirty="0">
                          <a:solidFill>
                            <a:srgbClr val="FF0000"/>
                          </a:solidFill>
                        </a:rPr>
                        <a:t>5.530(7.21%)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0.126+-0.034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0.033+-0.021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2.619+-0.548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8.311+-1.141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9.569+-0.520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b="1" dirty="0">
                          <a:solidFill>
                            <a:schemeClr val="tx1"/>
                          </a:solidFill>
                        </a:rPr>
                        <a:t>39.971+-5.074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0.760+-0.130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15.259+-1.718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751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400" dirty="0"/>
                        <a:t>(0.89-0.91)</a:t>
                      </a:r>
                      <a:endParaRPr lang="en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3.03656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b="1" dirty="0">
                          <a:solidFill>
                            <a:srgbClr val="FF0000"/>
                          </a:solidFill>
                        </a:rPr>
                        <a:t>57.663+-1.447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b="1" dirty="0">
                          <a:solidFill>
                            <a:srgbClr val="FF0000"/>
                          </a:solidFill>
                        </a:rPr>
                        <a:t>59.803+-</a:t>
                      </a:r>
                      <a:br>
                        <a:rPr lang="en-CN" sz="1200" b="1" dirty="0">
                          <a:solidFill>
                            <a:srgbClr val="FF0000"/>
                          </a:solidFill>
                        </a:rPr>
                      </a:br>
                      <a:r>
                        <a:rPr lang="en-CN" sz="1200" b="1" dirty="0">
                          <a:solidFill>
                            <a:srgbClr val="FF0000"/>
                          </a:solidFill>
                        </a:rPr>
                        <a:t>3.946(6.59%)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0.053+-0.020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0.078+-0.030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1.761+-0.420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4.401+-0.823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6.851+-0.399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b="1" dirty="0">
                          <a:solidFill>
                            <a:schemeClr val="tx1"/>
                          </a:solidFill>
                        </a:rPr>
                        <a:t>33.586+-3.367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0.453+-0.128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12.620+-1.792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003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400" dirty="0"/>
                        <a:t>(0.91-0.94)</a:t>
                      </a:r>
                      <a:endParaRPr lang="en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4.26908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b="1" dirty="0">
                          <a:solidFill>
                            <a:srgbClr val="FF0000"/>
                          </a:solidFill>
                        </a:rPr>
                        <a:t>42.715+-1.251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b="1" dirty="0">
                          <a:solidFill>
                            <a:srgbClr val="FF0000"/>
                          </a:solidFill>
                        </a:rPr>
                        <a:t>16.632+-</a:t>
                      </a:r>
                      <a:br>
                        <a:rPr lang="en-CN" sz="1200" b="1" dirty="0">
                          <a:solidFill>
                            <a:srgbClr val="FF0000"/>
                          </a:solidFill>
                        </a:rPr>
                      </a:br>
                      <a:r>
                        <a:rPr lang="en-CN" sz="1200" b="1" dirty="0">
                          <a:solidFill>
                            <a:srgbClr val="FF0000"/>
                          </a:solidFill>
                        </a:rPr>
                        <a:t>1.683(10.11%)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0.005+-0.004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0.006+-0.004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0.450+-0.202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1.819+-0.532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2.858+-0.249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b="1" dirty="0">
                          <a:solidFill>
                            <a:schemeClr val="tx1"/>
                          </a:solidFill>
                        </a:rPr>
                        <a:t>9.733+-1.536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0.039+-0.020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600" dirty="0"/>
                        <a:t>1.722+-0.298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206967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FBC53A-F936-9B45-5239-B74A80A99414}"/>
              </a:ext>
            </a:extLst>
          </p:cNvPr>
          <p:cNvCxnSpPr>
            <a:cxnSpLocks/>
          </p:cNvCxnSpPr>
          <p:nvPr/>
        </p:nvCxnSpPr>
        <p:spPr>
          <a:xfrm flipH="1" flipV="1">
            <a:off x="1536766" y="2207007"/>
            <a:ext cx="4788" cy="93833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AECF91-135A-38DD-5FD7-281AF6247774}"/>
              </a:ext>
            </a:extLst>
          </p:cNvPr>
          <p:cNvCxnSpPr/>
          <p:nvPr/>
        </p:nvCxnSpPr>
        <p:spPr>
          <a:xfrm>
            <a:off x="1527192" y="2207007"/>
            <a:ext cx="837802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B26CBF8-4389-11EA-798F-DA5CB328CAA6}"/>
              </a:ext>
            </a:extLst>
          </p:cNvPr>
          <p:cNvSpPr txBox="1"/>
          <p:nvPr/>
        </p:nvSpPr>
        <p:spPr>
          <a:xfrm>
            <a:off x="6910042" y="2164291"/>
            <a:ext cx="444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Root of square sum of Zn of each bin: 5.8479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E73977-A9B3-5E6A-D4DB-0ED2FB83D6FA}"/>
              </a:ext>
            </a:extLst>
          </p:cNvPr>
          <p:cNvSpPr txBox="1"/>
          <p:nvPr/>
        </p:nvSpPr>
        <p:spPr>
          <a:xfrm>
            <a:off x="6910042" y="1645017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CN" dirty="0"/>
              <a:t>pply BDT score cut at 0.87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884BA-778C-DCA2-5C53-C4028A6124DC}"/>
              </a:ext>
            </a:extLst>
          </p:cNvPr>
          <p:cNvSpPr txBox="1"/>
          <p:nvPr/>
        </p:nvSpPr>
        <p:spPr>
          <a:xfrm>
            <a:off x="6910042" y="3155092"/>
            <a:ext cx="3235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highlight>
                  <a:srgbClr val="FFFF00"/>
                </a:highlight>
              </a:rPr>
              <a:t>Rebin to: [0.87, 0.89, 0.91, 0.94]</a:t>
            </a:r>
          </a:p>
        </p:txBody>
      </p:sp>
      <p:pic>
        <p:nvPicPr>
          <p:cNvPr id="9" name="Picture 8" descr="A chart with different colored lines&#10;&#10;Description automatically generated">
            <a:extLst>
              <a:ext uri="{FF2B5EF4-FFF2-40B4-BE49-F238E27FC236}">
                <a16:creationId xmlns:a16="http://schemas.microsoft.com/office/drawing/2014/main" id="{E55757ED-8706-4918-B7A7-175C670EC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120" y="1450221"/>
            <a:ext cx="3341342" cy="240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92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5711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Model(LH)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2D79B-CD9D-C751-1C86-5D3FD9D27AC7}"/>
              </a:ext>
            </a:extLst>
          </p:cNvPr>
          <p:cNvSpPr txBox="1"/>
          <p:nvPr/>
        </p:nvSpPr>
        <p:spPr>
          <a:xfrm>
            <a:off x="83216" y="827259"/>
            <a:ext cx="9967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/>
                <a:highlight>
                  <a:srgbClr val="FFFF00"/>
                </a:highlight>
              </a:rPr>
              <a:t>hyper parameter: </a:t>
            </a:r>
            <a:r>
              <a:rPr lang="en-US" sz="2000" b="1" dirty="0" err="1">
                <a:effectLst/>
                <a:highlight>
                  <a:srgbClr val="FFFF00"/>
                </a:highlight>
              </a:rPr>
              <a:t>NTrees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=400, learning rate=0.01, max depth=10, </a:t>
            </a:r>
            <a:r>
              <a:rPr lang="en-US" sz="2000" b="1" dirty="0" err="1">
                <a:effectLst/>
                <a:highlight>
                  <a:srgbClr val="FFFF00"/>
                </a:highlight>
              </a:rPr>
              <a:t>MinNodeSize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=</a:t>
            </a:r>
            <a:r>
              <a:rPr lang="en-US" altLang="zh-CN" sz="2000" b="1" dirty="0">
                <a:effectLst/>
                <a:highlight>
                  <a:srgbClr val="FFFF00"/>
                </a:highlight>
              </a:rPr>
              <a:t>1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%(default)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90A39B-485F-6C1A-77A4-7B0F6C7051B5}"/>
              </a:ext>
            </a:extLst>
          </p:cNvPr>
          <p:cNvSpPr txBox="1"/>
          <p:nvPr/>
        </p:nvSpPr>
        <p:spPr>
          <a:xfrm>
            <a:off x="-3608" y="3323222"/>
            <a:ext cx="3464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/>
              <a:t>BDT score distribution of Validation set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F6C7E7-EEDB-9C28-09F4-9D0B3BE8C7ED}"/>
              </a:ext>
            </a:extLst>
          </p:cNvPr>
          <p:cNvSpPr txBox="1"/>
          <p:nvPr/>
        </p:nvSpPr>
        <p:spPr>
          <a:xfrm>
            <a:off x="5964563" y="5352832"/>
            <a:ext cx="4117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BDT score distribution of test set and data</a:t>
            </a:r>
            <a:br>
              <a:rPr lang="en-CN" dirty="0"/>
            </a:br>
            <a:r>
              <a:rPr lang="en-CN" dirty="0"/>
              <a:t>(Blind with events with score &gt; 0.6)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77E7EB-DA87-1178-4E4A-83358FD4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61" y="3730733"/>
            <a:ext cx="2715625" cy="19514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282A8C-E2B2-5EAC-6C43-44D5F06F9EF1}"/>
              </a:ext>
            </a:extLst>
          </p:cNvPr>
          <p:cNvSpPr txBox="1"/>
          <p:nvPr/>
        </p:nvSpPr>
        <p:spPr>
          <a:xfrm>
            <a:off x="139135" y="5900365"/>
            <a:ext cx="296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/>
              <a:t>BDT score distribution of Test set </a:t>
            </a:r>
          </a:p>
        </p:txBody>
      </p:sp>
      <p:pic>
        <p:nvPicPr>
          <p:cNvPr id="19" name="Picture 18" descr="A graph of different colors&#10;&#10;Description automatically generated">
            <a:extLst>
              <a:ext uri="{FF2B5EF4-FFF2-40B4-BE49-F238E27FC236}">
                <a16:creationId xmlns:a16="http://schemas.microsoft.com/office/drawing/2014/main" id="{D4990436-821A-736B-9723-9E335969C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94" y="1473171"/>
            <a:ext cx="2397817" cy="1723054"/>
          </a:xfrm>
          <a:prstGeom prst="rect">
            <a:avLst/>
          </a:prstGeom>
        </p:spPr>
      </p:pic>
      <p:pic>
        <p:nvPicPr>
          <p:cNvPr id="18" name="Picture 17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4F346EDB-A090-B167-F026-EBE4F5242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596" y="2006592"/>
            <a:ext cx="4250542" cy="30544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C79BEC5-51F8-EF28-4AAE-D620EB5BD26C}"/>
              </a:ext>
            </a:extLst>
          </p:cNvPr>
          <p:cNvSpPr txBox="1"/>
          <p:nvPr/>
        </p:nvSpPr>
        <p:spPr>
          <a:xfrm>
            <a:off x="5229938" y="1614697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</a:t>
            </a:r>
            <a:r>
              <a:rPr lang="zh-CN" altLang="en-US" dirty="0"/>
              <a:t> </a:t>
            </a:r>
            <a:r>
              <a:rPr lang="en-US" altLang="zh-CN" dirty="0"/>
              <a:t>bins</a:t>
            </a:r>
            <a:endParaRPr lang="en-C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9E6009-760E-2A2D-8C27-B66235321AC1}"/>
              </a:ext>
            </a:extLst>
          </p:cNvPr>
          <p:cNvSpPr txBox="1"/>
          <p:nvPr/>
        </p:nvSpPr>
        <p:spPr>
          <a:xfrm>
            <a:off x="9822441" y="163217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20 bins</a:t>
            </a:r>
          </a:p>
        </p:txBody>
      </p:sp>
      <p:pic>
        <p:nvPicPr>
          <p:cNvPr id="25" name="Picture 24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4191D5DF-599E-027D-2DF6-4DDE67EF4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279" y="2000858"/>
            <a:ext cx="4250542" cy="305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3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5763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Model(HH)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2D79B-CD9D-C751-1C86-5D3FD9D27AC7}"/>
              </a:ext>
            </a:extLst>
          </p:cNvPr>
          <p:cNvSpPr txBox="1"/>
          <p:nvPr/>
        </p:nvSpPr>
        <p:spPr>
          <a:xfrm>
            <a:off x="89449" y="811505"/>
            <a:ext cx="9967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/>
                <a:highlight>
                  <a:srgbClr val="FFFF00"/>
                </a:highlight>
              </a:rPr>
              <a:t>hyper parameter: </a:t>
            </a:r>
            <a:r>
              <a:rPr lang="en-US" sz="2000" b="1" dirty="0" err="1">
                <a:effectLst/>
                <a:highlight>
                  <a:srgbClr val="FFFF00"/>
                </a:highlight>
              </a:rPr>
              <a:t>NTrees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=500, learning rate=0.05, max depth=</a:t>
            </a:r>
            <a:r>
              <a:rPr lang="en-US" sz="2000" b="1" dirty="0">
                <a:highlight>
                  <a:srgbClr val="FFFF00"/>
                </a:highlight>
              </a:rPr>
              <a:t>12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, </a:t>
            </a:r>
            <a:r>
              <a:rPr lang="en-US" sz="2000" b="1" dirty="0" err="1">
                <a:effectLst/>
                <a:highlight>
                  <a:srgbClr val="FFFF00"/>
                </a:highlight>
              </a:rPr>
              <a:t>MinNodeSize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=</a:t>
            </a:r>
            <a:r>
              <a:rPr lang="en-US" altLang="zh-CN" sz="2000" b="1" dirty="0">
                <a:effectLst/>
                <a:highlight>
                  <a:srgbClr val="FFFF00"/>
                </a:highlight>
              </a:rPr>
              <a:t>1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%(default)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4FC307-F658-83DC-78ED-650ABDF8B880}"/>
              </a:ext>
            </a:extLst>
          </p:cNvPr>
          <p:cNvSpPr txBox="1"/>
          <p:nvPr/>
        </p:nvSpPr>
        <p:spPr>
          <a:xfrm>
            <a:off x="4435537" y="2026273"/>
            <a:ext cx="365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CN" dirty="0"/>
              <a:t>oot of quadratic sum of Zn =</a:t>
            </a:r>
            <a:r>
              <a:rPr lang="zh-CN" altLang="en-US" dirty="0"/>
              <a:t> </a:t>
            </a:r>
            <a:r>
              <a:rPr lang="en-US" altLang="zh-CN" dirty="0"/>
              <a:t>5.3163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048A1-49E9-77E5-3A10-6D3F727E5010}"/>
              </a:ext>
            </a:extLst>
          </p:cNvPr>
          <p:cNvSpPr txBox="1"/>
          <p:nvPr/>
        </p:nvSpPr>
        <p:spPr>
          <a:xfrm>
            <a:off x="4645759" y="3289084"/>
            <a:ext cx="3235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highlight>
                  <a:srgbClr val="FFFF00"/>
                </a:highlight>
              </a:rPr>
              <a:t>Rebin to: [0.91, 0.94, 0.97, 1.00]</a:t>
            </a:r>
          </a:p>
        </p:txBody>
      </p:sp>
      <p:pic>
        <p:nvPicPr>
          <p:cNvPr id="11" name="Picture 10" descr="A chart of a data analysis&#10;&#10;Description automatically generated with medium confidence">
            <a:extLst>
              <a:ext uri="{FF2B5EF4-FFF2-40B4-BE49-F238E27FC236}">
                <a16:creationId xmlns:a16="http://schemas.microsoft.com/office/drawing/2014/main" id="{BF17FD97-E999-7BEE-E01B-F05C2296C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30" y="1291671"/>
            <a:ext cx="3819349" cy="274455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B956F2-A638-BA1B-D85A-BD3CFD60E3DB}"/>
              </a:ext>
            </a:extLst>
          </p:cNvPr>
          <p:cNvCxnSpPr/>
          <p:nvPr/>
        </p:nvCxnSpPr>
        <p:spPr>
          <a:xfrm>
            <a:off x="4435537" y="2663949"/>
            <a:ext cx="3446172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53AD6D4-DE1D-D62F-4F15-C04D5E946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595130"/>
              </p:ext>
            </p:extLst>
          </p:nvPr>
        </p:nvGraphicFramePr>
        <p:xfrm>
          <a:off x="89449" y="4043860"/>
          <a:ext cx="12102552" cy="209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29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85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5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85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85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085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085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0854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24596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Zn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 dirty="0"/>
                        <a:t>C1N2ISR</a:t>
                      </a:r>
                      <a:br>
                        <a:rPr lang="en-US" b="1" dirty="0"/>
                      </a:br>
                      <a:r>
                        <a:rPr b="1" dirty="0"/>
                        <a:t>(100,70)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SingleTop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Zttjets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Wjets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OtherTop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VV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Zlljets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TopPair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Higgs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596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bin1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 dirty="0"/>
                        <a:t>2.8678146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38.472+-1.192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100" b="1" dirty="0">
                          <a:solidFill>
                            <a:srgbClr val="FF0000"/>
                          </a:solidFill>
                        </a:rPr>
                        <a:t>42.986+-6.490</a:t>
                      </a:r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(15.09%)</a:t>
                      </a:r>
                      <a:endParaRPr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0.958+-0.303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4.090+-0.675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28.198+-6.388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0.026+-0.020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5.144+-0.289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0.265+-0.185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4.156+-0.802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0.150+-0.041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96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bin2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 dirty="0"/>
                        <a:t>3.1193828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53.206+-1.399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100" b="1" dirty="0">
                          <a:solidFill>
                            <a:srgbClr val="FF0000"/>
                          </a:solidFill>
                        </a:rPr>
                        <a:t>44.788+-6.647</a:t>
                      </a:r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(14.86%)</a:t>
                      </a:r>
                      <a:endParaRPr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0.473+-0.239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2.435+-0.612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32.118+-6.547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0.033+-0.022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4.512+-0.303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0.040+-0.026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5.158+-0.888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0.019+-0.014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596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bin3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 dirty="0"/>
                        <a:t>3.4088980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49.550+-1.350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100" b="1" dirty="0">
                          <a:solidFill>
                            <a:srgbClr val="FF0000"/>
                          </a:solidFill>
                        </a:rPr>
                        <a:t>26.640+-3.905</a:t>
                      </a:r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(14.65%)</a:t>
                      </a:r>
                      <a:endParaRPr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0.348+-0.184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0.600+-0.129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21.041+-3.850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0.034+-0.017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2.363+-0.189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0.196+-0.123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/>
                        <a:t>2.050+-0.570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b="1" dirty="0"/>
                        <a:t>0.007+-0.007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Picture 16" descr="A graph of a number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FEC6C533-C7A6-B4B0-10F5-B55587C2A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132" y="1341791"/>
            <a:ext cx="3651577" cy="262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04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5763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Model(HH)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2D79B-CD9D-C751-1C86-5D3FD9D27AC7}"/>
              </a:ext>
            </a:extLst>
          </p:cNvPr>
          <p:cNvSpPr txBox="1"/>
          <p:nvPr/>
        </p:nvSpPr>
        <p:spPr>
          <a:xfrm>
            <a:off x="83216" y="827259"/>
            <a:ext cx="9967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/>
                <a:highlight>
                  <a:srgbClr val="FFFF00"/>
                </a:highlight>
              </a:rPr>
              <a:t>hyper parameter: </a:t>
            </a:r>
            <a:r>
              <a:rPr lang="en-US" sz="2000" b="1" dirty="0" err="1">
                <a:effectLst/>
                <a:highlight>
                  <a:srgbClr val="FFFF00"/>
                </a:highlight>
              </a:rPr>
              <a:t>NTrees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=500, learning rate=0.05, max depth=12, </a:t>
            </a:r>
            <a:r>
              <a:rPr lang="en-US" sz="2000" b="1" dirty="0" err="1">
                <a:effectLst/>
                <a:highlight>
                  <a:srgbClr val="FFFF00"/>
                </a:highlight>
              </a:rPr>
              <a:t>MinNodeSize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=</a:t>
            </a:r>
            <a:r>
              <a:rPr lang="en-US" altLang="zh-CN" sz="2000" b="1" dirty="0">
                <a:effectLst/>
                <a:highlight>
                  <a:srgbClr val="FFFF00"/>
                </a:highlight>
              </a:rPr>
              <a:t>1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%(default)</a:t>
            </a:r>
          </a:p>
        </p:txBody>
      </p:sp>
      <p:pic>
        <p:nvPicPr>
          <p:cNvPr id="11" name="Picture 10" descr="A graph of different colors and numbers&#10;&#10;Description automatically generated">
            <a:extLst>
              <a:ext uri="{FF2B5EF4-FFF2-40B4-BE49-F238E27FC236}">
                <a16:creationId xmlns:a16="http://schemas.microsoft.com/office/drawing/2014/main" id="{8A51CD2A-03D4-9748-6EBA-1B6E885E1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577" y="1813917"/>
            <a:ext cx="3927361" cy="28221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472F4B-5D29-D378-83A1-390AE7F1C46C}"/>
              </a:ext>
            </a:extLst>
          </p:cNvPr>
          <p:cNvSpPr txBox="1"/>
          <p:nvPr/>
        </p:nvSpPr>
        <p:spPr>
          <a:xfrm>
            <a:off x="6096000" y="4911640"/>
            <a:ext cx="4117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BDT score distribution of test set and data</a:t>
            </a:r>
            <a:br>
              <a:rPr lang="en-CN" dirty="0"/>
            </a:br>
            <a:r>
              <a:rPr lang="en-CN" dirty="0"/>
              <a:t>(Blind with events with score &gt; 0.6)</a:t>
            </a:r>
          </a:p>
        </p:txBody>
      </p:sp>
      <p:pic>
        <p:nvPicPr>
          <p:cNvPr id="19" name="Picture 18" descr="A graph of different colors&#10;&#10;Description automatically generated">
            <a:extLst>
              <a:ext uri="{FF2B5EF4-FFF2-40B4-BE49-F238E27FC236}">
                <a16:creationId xmlns:a16="http://schemas.microsoft.com/office/drawing/2014/main" id="{5E80A2BC-C191-C9E1-BF24-B9990741F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6" y="1451746"/>
            <a:ext cx="2924487" cy="21015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909247-2E69-A606-833F-719F8A405541}"/>
              </a:ext>
            </a:extLst>
          </p:cNvPr>
          <p:cNvSpPr txBox="1"/>
          <p:nvPr/>
        </p:nvSpPr>
        <p:spPr>
          <a:xfrm>
            <a:off x="141793" y="3550336"/>
            <a:ext cx="2924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200" dirty="0"/>
              <a:t>BDT score distribution of Validation set </a:t>
            </a:r>
          </a:p>
        </p:txBody>
      </p:sp>
      <p:pic>
        <p:nvPicPr>
          <p:cNvPr id="23" name="Picture 2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57FF130-6EF5-A946-A5E1-0C597E8B1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94" y="3901301"/>
            <a:ext cx="2924487" cy="21015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FC0D48-83B7-1487-87EC-359B1F2067B0}"/>
              </a:ext>
            </a:extLst>
          </p:cNvPr>
          <p:cNvSpPr txBox="1"/>
          <p:nvPr/>
        </p:nvSpPr>
        <p:spPr>
          <a:xfrm>
            <a:off x="141793" y="6002816"/>
            <a:ext cx="2924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200" dirty="0"/>
              <a:t>BDT score distribution of Test set </a:t>
            </a:r>
          </a:p>
        </p:txBody>
      </p:sp>
      <p:pic>
        <p:nvPicPr>
          <p:cNvPr id="8" name="Picture 7" descr="A graph of different colors&#10;&#10;Description automatically generated">
            <a:extLst>
              <a:ext uri="{FF2B5EF4-FFF2-40B4-BE49-F238E27FC236}">
                <a16:creationId xmlns:a16="http://schemas.microsoft.com/office/drawing/2014/main" id="{F427A9F5-A076-F4BF-2624-9DC250BAF2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901" y="1782666"/>
            <a:ext cx="3777135" cy="27142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8384AA-AFA0-2A50-6401-87EF6713C472}"/>
              </a:ext>
            </a:extLst>
          </p:cNvPr>
          <p:cNvSpPr txBox="1"/>
          <p:nvPr/>
        </p:nvSpPr>
        <p:spPr>
          <a:xfrm>
            <a:off x="5164293" y="1480205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50 bins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E95AA-9742-30CE-C5FD-3BAAA8CAD021}"/>
              </a:ext>
            </a:extLst>
          </p:cNvPr>
          <p:cNvSpPr txBox="1"/>
          <p:nvPr/>
        </p:nvSpPr>
        <p:spPr>
          <a:xfrm>
            <a:off x="9378473" y="1451746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20 bins</a:t>
            </a:r>
          </a:p>
        </p:txBody>
      </p:sp>
    </p:spTree>
    <p:extLst>
      <p:ext uri="{BB962C8B-B14F-4D97-AF65-F5344CB8AC3E}">
        <p14:creationId xmlns:p14="http://schemas.microsoft.com/office/powerpoint/2010/main" val="1033074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 definition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978398" y="6403575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  <a:endParaRPr lang="en-CN" dirty="0"/>
          </a:p>
        </p:txBody>
      </p:sp>
      <p:pic>
        <p:nvPicPr>
          <p:cNvPr id="17" name="Picture 1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EA7F767-29BA-1468-1BB4-0F00C5947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7069"/>
            <a:ext cx="4076700" cy="299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125E01-29D2-18AC-145E-EE124810628C}"/>
              </a:ext>
            </a:extLst>
          </p:cNvPr>
          <p:cNvSpPr txBox="1"/>
          <p:nvPr/>
        </p:nvSpPr>
        <p:spPr>
          <a:xfrm>
            <a:off x="0" y="1487737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Pre-Selection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80BC29-6C8B-BA1E-73BC-C524D09EEF0B}"/>
                  </a:ext>
                </a:extLst>
              </p:cNvPr>
              <p:cNvSpPr txBox="1"/>
              <p:nvPr/>
            </p:nvSpPr>
            <p:spPr>
              <a:xfrm>
                <a:off x="4410424" y="1715153"/>
                <a:ext cx="4346126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400" b="1" dirty="0"/>
                  <a:t>SR for </a:t>
                </a:r>
                <a:r>
                  <a:rPr lang="en-CN" sz="2400" b="1" dirty="0">
                    <a:highlight>
                      <a:srgbClr val="FFFF00"/>
                    </a:highlight>
                  </a:rPr>
                  <a:t>HH channel</a:t>
                </a:r>
                <a:br>
                  <a:rPr lang="en-CN" sz="2400" b="1" dirty="0"/>
                </a:br>
                <a:br>
                  <a:rPr lang="en-CN" sz="2400" b="1" dirty="0"/>
                </a:br>
                <a:r>
                  <a:rPr lang="en-CN" sz="2400" b="1" dirty="0"/>
                  <a:t>Pre-Selection + </a:t>
                </a:r>
                <a:r>
                  <a:rPr lang="en-CN" sz="2400" b="1" dirty="0">
                    <a:highlight>
                      <a:srgbClr val="FFFF00"/>
                    </a:highlight>
                  </a:rPr>
                  <a:t>BDT score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CN" sz="2400" b="1" dirty="0">
                    <a:highlight>
                      <a:srgbClr val="FFFF00"/>
                    </a:highlight>
                  </a:rPr>
                  <a:t> 0.91</a:t>
                </a:r>
                <a:br>
                  <a:rPr lang="en-CN" sz="2400" b="1" dirty="0"/>
                </a:br>
                <a:br>
                  <a:rPr lang="en-CN" sz="2400" b="1" dirty="0"/>
                </a:br>
                <a:r>
                  <a:rPr lang="en-CN" sz="2400" b="1" dirty="0"/>
                  <a:t>SR for </a:t>
                </a:r>
                <a:r>
                  <a:rPr lang="en-CN" sz="2400" b="1" dirty="0">
                    <a:highlight>
                      <a:srgbClr val="FFFF00"/>
                    </a:highlight>
                  </a:rPr>
                  <a:t>LH channel</a:t>
                </a:r>
                <a:br>
                  <a:rPr lang="en-CN" sz="2400" b="1" dirty="0"/>
                </a:br>
                <a:br>
                  <a:rPr lang="en-CN" sz="2400" b="1" dirty="0"/>
                </a:br>
                <a:r>
                  <a:rPr lang="en-CN" sz="2400" b="1" dirty="0"/>
                  <a:t>Pre-Selection + </a:t>
                </a:r>
                <a:r>
                  <a:rPr lang="en-CN" sz="2400" b="1" dirty="0">
                    <a:highlight>
                      <a:srgbClr val="FFFF00"/>
                    </a:highlight>
                  </a:rPr>
                  <a:t>BDT score </a:t>
                </a:r>
                <a14:m>
                  <m:oMath xmlns:m="http://schemas.openxmlformats.org/officeDocument/2006/math">
                    <m:r>
                      <a:rPr lang="en-US" sz="2400" b="1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CN" sz="2400" b="1" dirty="0">
                    <a:highlight>
                      <a:srgbClr val="FFFF00"/>
                    </a:highlight>
                  </a:rPr>
                  <a:t> 0.87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80BC29-6C8B-BA1E-73BC-C524D09EE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424" y="1715153"/>
                <a:ext cx="4346126" cy="2677656"/>
              </a:xfrm>
              <a:prstGeom prst="rect">
                <a:avLst/>
              </a:prstGeom>
              <a:blipFill>
                <a:blip r:embed="rId4"/>
                <a:stretch>
                  <a:fillRect l="-2332" t="-1408" r="-1166" b="-37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233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53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F55C2-992E-AF15-AF17-681737B1961B}"/>
              </a:ext>
            </a:extLst>
          </p:cNvPr>
          <p:cNvSpPr txBox="1"/>
          <p:nvPr/>
        </p:nvSpPr>
        <p:spPr>
          <a:xfrm>
            <a:off x="346111" y="1697161"/>
            <a:ext cx="114997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1. bkg estimation and define VR and CR</a:t>
            </a:r>
            <a:br>
              <a:rPr lang="en-CN" sz="200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</a:br>
            <a:br>
              <a:rPr lang="en-CN" sz="200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</a:br>
            <a:r>
              <a:rPr lang="en-CN" sz="2000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2. significance map</a:t>
            </a:r>
            <a:endParaRPr lang="en-US" altLang="zh-CN" sz="2000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0446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706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Tasklist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31F3D-3D8C-B2F0-09BC-C1F7D11303E9}"/>
              </a:ext>
            </a:extLst>
          </p:cNvPr>
          <p:cNvSpPr txBox="1"/>
          <p:nvPr/>
        </p:nvSpPr>
        <p:spPr>
          <a:xfrm>
            <a:off x="172994" y="1028343"/>
            <a:ext cx="11779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r>
              <a:rPr lang="en-US" altLang="zh-CN" strike="sngStrike" dirty="0">
                <a:cs typeface="Times New Roman" panose="02020603050405020304" pitchFamily="18" charset="0"/>
              </a:rPr>
              <a:t>Summary for the SR in C1N2ISR </a:t>
            </a:r>
          </a:p>
          <a:p>
            <a:pPr marL="285750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endParaRPr lang="en-US" altLang="zh-CN" dirty="0">
              <a:cs typeface="Times New Roman" panose="02020603050405020304" pitchFamily="18" charset="0"/>
            </a:endParaRPr>
          </a:p>
          <a:p>
            <a:pPr marL="285750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BSc thesis: </a:t>
            </a:r>
            <a:r>
              <a:rPr lang="en-US" altLang="zh-CN" dirty="0">
                <a:cs typeface="Times New Roman" panose="02020603050405020304" pitchFamily="18" charset="0"/>
                <a:hlinkClick r:id="rId3"/>
              </a:rPr>
              <a:t>https://www.overleaf.com/project/674e7119837a2580151a0868</a:t>
            </a:r>
            <a:br>
              <a:rPr lang="en-US" altLang="zh-CN" dirty="0">
                <a:cs typeface="Times New Roman" panose="02020603050405020304" pitchFamily="18" charset="0"/>
              </a:rPr>
            </a:br>
            <a:endParaRPr lang="en-US" altLang="zh-CN" dirty="0">
              <a:cs typeface="Times New Roman" panose="02020603050405020304" pitchFamily="18" charset="0"/>
            </a:endParaRPr>
          </a:p>
          <a:p>
            <a:pPr marL="285750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ABCD method note/</a:t>
            </a:r>
            <a:r>
              <a:rPr lang="en-US" altLang="zh-CN" dirty="0" err="1">
                <a:cs typeface="Times New Roman" panose="02020603050405020304" pitchFamily="18" charset="0"/>
              </a:rPr>
              <a:t>bkg</a:t>
            </a:r>
            <a:r>
              <a:rPr lang="en-US" altLang="zh-CN" dirty="0">
                <a:cs typeface="Times New Roman" panose="02020603050405020304" pitchFamily="18" charset="0"/>
              </a:rPr>
              <a:t> estimation:  any note or paper I can follow/ref?</a:t>
            </a:r>
          </a:p>
        </p:txBody>
      </p:sp>
    </p:spTree>
    <p:extLst>
      <p:ext uri="{BB962C8B-B14F-4D97-AF65-F5344CB8AC3E}">
        <p14:creationId xmlns:p14="http://schemas.microsoft.com/office/powerpoint/2010/main" val="104379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, 箭头&#10;&#10;描述已自动生成">
            <a:extLst>
              <a:ext uri="{FF2B5EF4-FFF2-40B4-BE49-F238E27FC236}">
                <a16:creationId xmlns:a16="http://schemas.microsoft.com/office/drawing/2014/main" id="{38804460-51DE-6DAC-7ACD-225E4B2A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364" y="1596545"/>
            <a:ext cx="4484409" cy="43906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473625F-D255-95AD-FB1B-C7CC57CCB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44" y="2102952"/>
            <a:ext cx="11040909" cy="1326048"/>
          </a:xfrm>
        </p:spPr>
        <p:txBody>
          <a:bodyPr>
            <a:normAutofit/>
          </a:bodyPr>
          <a:lstStyle/>
          <a:p>
            <a:r>
              <a:rPr kumimoji="1" lang="en-US" altLang="zh-CN" sz="48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Backup</a:t>
            </a:r>
            <a:endParaRPr kumimoji="1" lang="zh-CN" altLang="en-US" sz="48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EA55A7E-6853-88B6-A53E-E8AC7C74AA04}"/>
              </a:ext>
            </a:extLst>
          </p:cNvPr>
          <p:cNvCxnSpPr>
            <a:cxnSpLocks/>
          </p:cNvCxnSpPr>
          <p:nvPr/>
        </p:nvCxnSpPr>
        <p:spPr>
          <a:xfrm>
            <a:off x="2992355" y="5641445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48C908ED-BB31-B627-0E90-6BE6CA2A45D3}"/>
              </a:ext>
            </a:extLst>
          </p:cNvPr>
          <p:cNvCxnSpPr>
            <a:cxnSpLocks/>
          </p:cNvCxnSpPr>
          <p:nvPr/>
        </p:nvCxnSpPr>
        <p:spPr>
          <a:xfrm>
            <a:off x="12032" y="5641445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D8C57DD-8BA3-4C53-BDF5-2F912C668F4C}"/>
              </a:ext>
            </a:extLst>
          </p:cNvPr>
          <p:cNvCxnSpPr>
            <a:cxnSpLocks/>
          </p:cNvCxnSpPr>
          <p:nvPr/>
        </p:nvCxnSpPr>
        <p:spPr>
          <a:xfrm>
            <a:off x="1502194" y="5641445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6">
            <a:extLst>
              <a:ext uri="{FF2B5EF4-FFF2-40B4-BE49-F238E27FC236}">
                <a16:creationId xmlns:a16="http://schemas.microsoft.com/office/drawing/2014/main" id="{CB8F30CF-C32B-D8C4-21B2-FA8C616A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536" y="1"/>
            <a:ext cx="2254348" cy="10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3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BackUp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8</a:t>
            </a:r>
          </a:p>
        </p:txBody>
      </p:sp>
      <p:pic>
        <p:nvPicPr>
          <p:cNvPr id="7" name="Picture 6" descr="A screenshot of a math test&#10;&#10;Description automatically generated">
            <a:extLst>
              <a:ext uri="{FF2B5EF4-FFF2-40B4-BE49-F238E27FC236}">
                <a16:creationId xmlns:a16="http://schemas.microsoft.com/office/drawing/2014/main" id="{6D6E9896-F540-27C1-93C9-3B7F58420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373" y="1501274"/>
            <a:ext cx="2362200" cy="238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6FDCD9-0130-0439-46C8-2592AE075D5A}"/>
              </a:ext>
            </a:extLst>
          </p:cNvPr>
          <p:cNvSpPr txBox="1"/>
          <p:nvPr/>
        </p:nvSpPr>
        <p:spPr>
          <a:xfrm>
            <a:off x="8524373" y="1131942"/>
            <a:ext cx="1813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CN" dirty="0"/>
              <a:t>xample in 4 bins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71B5CB-56EF-84FF-CF0C-39DB6F04776E}"/>
                  </a:ext>
                </a:extLst>
              </p:cNvPr>
              <p:cNvSpPr txBox="1"/>
              <p:nvPr/>
            </p:nvSpPr>
            <p:spPr>
              <a:xfrm>
                <a:off x="203121" y="1392291"/>
                <a:ext cx="8321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It can be proved that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N" dirty="0"/>
                  <a:t> ways to rebin if histgram have n bins except 2 bins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71B5CB-56EF-84FF-CF0C-39DB6F047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21" y="1392291"/>
                <a:ext cx="8321252" cy="369332"/>
              </a:xfrm>
              <a:prstGeom prst="rect">
                <a:avLst/>
              </a:prstGeom>
              <a:blipFill>
                <a:blip r:embed="rId4"/>
                <a:stretch>
                  <a:fillRect l="-457"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close up of a number&#10;&#10;Description automatically generated">
            <a:extLst>
              <a:ext uri="{FF2B5EF4-FFF2-40B4-BE49-F238E27FC236}">
                <a16:creationId xmlns:a16="http://schemas.microsoft.com/office/drawing/2014/main" id="{D4A039B1-E2E1-8DCB-D370-3BF43B704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21" y="1707328"/>
            <a:ext cx="1384300" cy="660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09C3F7-3C2B-7635-AB85-2ACD65D0A384}"/>
              </a:ext>
            </a:extLst>
          </p:cNvPr>
          <p:cNvSpPr txBox="1"/>
          <p:nvPr/>
        </p:nvSpPr>
        <p:spPr>
          <a:xfrm>
            <a:off x="300789" y="1852862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2 bins</a:t>
            </a:r>
          </a:p>
        </p:txBody>
      </p:sp>
      <p:pic>
        <p:nvPicPr>
          <p:cNvPr id="18" name="Picture 17" descr="A screenshot of a math test&#10;&#10;Description automatically generated">
            <a:extLst>
              <a:ext uri="{FF2B5EF4-FFF2-40B4-BE49-F238E27FC236}">
                <a16:creationId xmlns:a16="http://schemas.microsoft.com/office/drawing/2014/main" id="{1F456654-0FEB-1E31-3BB6-1E3572013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005" y="2734792"/>
            <a:ext cx="1028700" cy="1206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712F97-865C-FB25-B671-564E20A43DBC}"/>
              </a:ext>
            </a:extLst>
          </p:cNvPr>
          <p:cNvSpPr txBox="1"/>
          <p:nvPr/>
        </p:nvSpPr>
        <p:spPr>
          <a:xfrm>
            <a:off x="300789" y="3183867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3 bins</a:t>
            </a:r>
          </a:p>
        </p:txBody>
      </p:sp>
      <p:pic>
        <p:nvPicPr>
          <p:cNvPr id="21" name="Picture 20" descr="A screenshot of a math test&#10;&#10;Description automatically generated">
            <a:extLst>
              <a:ext uri="{FF2B5EF4-FFF2-40B4-BE49-F238E27FC236}">
                <a16:creationId xmlns:a16="http://schemas.microsoft.com/office/drawing/2014/main" id="{27A495B6-4ECD-5164-F6E2-063621AD2D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879" y="4061972"/>
            <a:ext cx="1168400" cy="2222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C4582B-E139-9805-CEC8-4466FBD9E2A9}"/>
              </a:ext>
            </a:extLst>
          </p:cNvPr>
          <p:cNvSpPr txBox="1"/>
          <p:nvPr/>
        </p:nvSpPr>
        <p:spPr>
          <a:xfrm>
            <a:off x="276726" y="507732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4 bins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9F1F6A1-2CD1-C1AF-794F-9A529B7F4993}"/>
              </a:ext>
            </a:extLst>
          </p:cNvPr>
          <p:cNvSpPr/>
          <p:nvPr/>
        </p:nvSpPr>
        <p:spPr>
          <a:xfrm>
            <a:off x="2767263" y="3183867"/>
            <a:ext cx="102268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C19B90-2748-9245-2826-2032C19E635D}"/>
              </a:ext>
            </a:extLst>
          </p:cNvPr>
          <p:cNvSpPr txBox="1"/>
          <p:nvPr/>
        </p:nvSpPr>
        <p:spPr>
          <a:xfrm>
            <a:off x="2194705" y="2813492"/>
            <a:ext cx="3230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CN" dirty="0"/>
              <a:t>ased on Mathmatical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8F158A9-6DE8-F69A-0302-5C6DC7286DD3}"/>
                  </a:ext>
                </a:extLst>
              </p:cNvPr>
              <p:cNvSpPr txBox="1"/>
              <p:nvPr/>
            </p:nvSpPr>
            <p:spPr>
              <a:xfrm>
                <a:off x="4012335" y="3210038"/>
                <a:ext cx="2011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N" dirty="0"/>
                  <a:t> ways to rebin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8F158A9-6DE8-F69A-0302-5C6DC7286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335" y="3210038"/>
                <a:ext cx="2011897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405C381-ED3A-D22B-F195-DD749997A9B7}"/>
              </a:ext>
            </a:extLst>
          </p:cNvPr>
          <p:cNvSpPr txBox="1"/>
          <p:nvPr/>
        </p:nvSpPr>
        <p:spPr>
          <a:xfrm>
            <a:off x="3201076" y="1922973"/>
            <a:ext cx="4968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CN" dirty="0"/>
              <a:t>redered the method and trun into binary 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9AB96-4B50-709F-496B-E31D7D7FFE38}"/>
              </a:ext>
            </a:extLst>
          </p:cNvPr>
          <p:cNvSpPr txBox="1"/>
          <p:nvPr/>
        </p:nvSpPr>
        <p:spPr>
          <a:xfrm>
            <a:off x="203121" y="976038"/>
            <a:ext cx="3335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Interesting Method to </a:t>
            </a:r>
            <a:r>
              <a:rPr kumimoji="1" lang="en-US" altLang="zh-C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Rebin</a:t>
            </a:r>
            <a:endParaRPr kumimoji="1"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052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BackUp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36DC3-5F54-40FA-F030-BCA8D2834B57}"/>
              </a:ext>
            </a:extLst>
          </p:cNvPr>
          <p:cNvSpPr txBox="1"/>
          <p:nvPr/>
        </p:nvSpPr>
        <p:spPr>
          <a:xfrm>
            <a:off x="421105" y="1022684"/>
            <a:ext cx="2106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CN" dirty="0"/>
              <a:t>eature_distribution</a:t>
            </a:r>
          </a:p>
        </p:txBody>
      </p:sp>
    </p:spTree>
    <p:extLst>
      <p:ext uri="{BB962C8B-B14F-4D97-AF65-F5344CB8AC3E}">
        <p14:creationId xmlns:p14="http://schemas.microsoft.com/office/powerpoint/2010/main" val="127444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5AC7CA-3E01-3A19-42DA-6AFBC13083ED}"/>
              </a:ext>
            </a:extLst>
          </p:cNvPr>
          <p:cNvSpPr txBox="1"/>
          <p:nvPr/>
        </p:nvSpPr>
        <p:spPr>
          <a:xfrm>
            <a:off x="1449624" y="1708746"/>
            <a:ext cx="538961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rgbClr val="A79169"/>
                </a:solidFill>
                <a:latin typeface="Times New Roman" panose="02020603050405020304" pitchFamily="18" charset="0"/>
                <a:ea typeface="PingFang SC Semibold" panose="020B0400000000000000" pitchFamily="34" charset="-122"/>
                <a:cs typeface="Times New Roman" panose="02020603050405020304" pitchFamily="18" charset="0"/>
              </a:rPr>
              <a:t>1.  </a:t>
            </a:r>
            <a:r>
              <a:rPr lang="en-CN" sz="2800" b="1" dirty="0">
                <a:solidFill>
                  <a:srgbClr val="779AAB"/>
                </a:solidFill>
                <a:latin typeface="Times New Roman" panose="02020603050405020304" pitchFamily="18" charset="0"/>
                <a:ea typeface="PingFang SC Semibold" panose="020B0400000000000000" pitchFamily="34" charset="-122"/>
                <a:cs typeface="Times New Roman" panose="02020603050405020304" pitchFamily="18" charset="0"/>
              </a:rPr>
              <a:t>Hyperparameters optimization</a:t>
            </a:r>
            <a:br>
              <a:rPr lang="en-CN" sz="2800" b="1" dirty="0">
                <a:solidFill>
                  <a:srgbClr val="779AAB"/>
                </a:solidFill>
                <a:latin typeface="Times New Roman" panose="02020603050405020304" pitchFamily="18" charset="0"/>
                <a:ea typeface="PingFang SC Semibold" panose="020B0400000000000000" pitchFamily="34" charset="-122"/>
                <a:cs typeface="Times New Roman" panose="02020603050405020304" pitchFamily="18" charset="0"/>
              </a:rPr>
            </a:br>
            <a:r>
              <a:rPr lang="en-CN" sz="2800" b="1" dirty="0">
                <a:solidFill>
                  <a:srgbClr val="779AAB"/>
                </a:solidFill>
                <a:latin typeface="Times New Roman" panose="02020603050405020304" pitchFamily="18" charset="0"/>
                <a:ea typeface="PingFang SC Semibold" panose="020B0400000000000000" pitchFamily="34" charset="-122"/>
                <a:cs typeface="Times New Roman" panose="02020603050405020304" pitchFamily="18" charset="0"/>
              </a:rPr>
              <a:t>	1.1 LH channel</a:t>
            </a:r>
            <a:br>
              <a:rPr lang="en-CN" sz="2800" b="1" dirty="0">
                <a:solidFill>
                  <a:srgbClr val="779AAB"/>
                </a:solidFill>
                <a:latin typeface="Times New Roman" panose="02020603050405020304" pitchFamily="18" charset="0"/>
                <a:ea typeface="PingFang SC Semibold" panose="020B0400000000000000" pitchFamily="34" charset="-122"/>
                <a:cs typeface="Times New Roman" panose="02020603050405020304" pitchFamily="18" charset="0"/>
              </a:rPr>
            </a:br>
            <a:r>
              <a:rPr lang="en-CN" sz="2800" b="1" dirty="0">
                <a:solidFill>
                  <a:srgbClr val="779AAB"/>
                </a:solidFill>
                <a:latin typeface="Times New Roman" panose="02020603050405020304" pitchFamily="18" charset="0"/>
                <a:ea typeface="PingFang SC Semibold" panose="020B0400000000000000" pitchFamily="34" charset="-122"/>
                <a:cs typeface="Times New Roman" panose="02020603050405020304" pitchFamily="18" charset="0"/>
              </a:rPr>
              <a:t>	1.2 HH channel</a:t>
            </a:r>
          </a:p>
          <a:p>
            <a:endParaRPr lang="en-CN" sz="2800" b="1" dirty="0">
              <a:solidFill>
                <a:srgbClr val="779AAB"/>
              </a:solidFill>
              <a:latin typeface="Times New Roman" panose="02020603050405020304" pitchFamily="18" charset="0"/>
              <a:ea typeface="PingFang SC Semibold" panose="020B0400000000000000" pitchFamily="34" charset="-122"/>
              <a:cs typeface="Times New Roman" panose="02020603050405020304" pitchFamily="18" charset="0"/>
            </a:endParaRPr>
          </a:p>
          <a:p>
            <a:r>
              <a:rPr lang="en-CN" sz="2800" b="1" dirty="0">
                <a:solidFill>
                  <a:srgbClr val="A79169"/>
                </a:solidFill>
                <a:latin typeface="Times New Roman" panose="02020603050405020304" pitchFamily="18" charset="0"/>
                <a:ea typeface="PingFang SC Semibold" panose="020B0400000000000000" pitchFamily="34" charset="-122"/>
                <a:cs typeface="Times New Roman" panose="02020603050405020304" pitchFamily="18" charset="0"/>
              </a:rPr>
              <a:t>2.  </a:t>
            </a:r>
            <a:r>
              <a:rPr lang="en-CN" sz="2800" b="1" dirty="0">
                <a:solidFill>
                  <a:srgbClr val="779AAB"/>
                </a:solidFill>
                <a:latin typeface="Times New Roman" panose="02020603050405020304" pitchFamily="18" charset="0"/>
                <a:ea typeface="PingFang SC Semibold" panose="020B0400000000000000" pitchFamily="34" charset="-122"/>
                <a:cs typeface="Times New Roman" panose="02020603050405020304" pitchFamily="18" charset="0"/>
              </a:rPr>
              <a:t>Performance of Model</a:t>
            </a:r>
            <a:br>
              <a:rPr lang="en-CN" sz="2800" b="1" dirty="0">
                <a:solidFill>
                  <a:srgbClr val="779AAB"/>
                </a:solidFill>
                <a:latin typeface="Times New Roman" panose="02020603050405020304" pitchFamily="18" charset="0"/>
                <a:ea typeface="PingFang SC Semibold" panose="020B0400000000000000" pitchFamily="34" charset="-122"/>
                <a:cs typeface="Times New Roman" panose="02020603050405020304" pitchFamily="18" charset="0"/>
              </a:rPr>
            </a:br>
            <a:r>
              <a:rPr lang="en-CN" sz="2800" b="1" dirty="0">
                <a:solidFill>
                  <a:srgbClr val="779AAB"/>
                </a:solidFill>
                <a:latin typeface="Times New Roman" panose="02020603050405020304" pitchFamily="18" charset="0"/>
                <a:ea typeface="PingFang SC Semibold" panose="020B0400000000000000" pitchFamily="34" charset="-122"/>
                <a:cs typeface="Times New Roman" panose="02020603050405020304" pitchFamily="18" charset="0"/>
              </a:rPr>
              <a:t>	2.1 LH channel</a:t>
            </a:r>
            <a:br>
              <a:rPr lang="en-CN" sz="2800" b="1" dirty="0">
                <a:solidFill>
                  <a:srgbClr val="779AAB"/>
                </a:solidFill>
                <a:latin typeface="Times New Roman" panose="02020603050405020304" pitchFamily="18" charset="0"/>
                <a:ea typeface="PingFang SC Semibold" panose="020B0400000000000000" pitchFamily="34" charset="-122"/>
                <a:cs typeface="Times New Roman" panose="02020603050405020304" pitchFamily="18" charset="0"/>
              </a:rPr>
            </a:br>
            <a:r>
              <a:rPr lang="en-CN" sz="2800" b="1" dirty="0">
                <a:solidFill>
                  <a:srgbClr val="779AAB"/>
                </a:solidFill>
                <a:latin typeface="Times New Roman" panose="02020603050405020304" pitchFamily="18" charset="0"/>
                <a:ea typeface="PingFang SC Semibold" panose="020B0400000000000000" pitchFamily="34" charset="-122"/>
                <a:cs typeface="Times New Roman" panose="02020603050405020304" pitchFamily="18" charset="0"/>
              </a:rPr>
              <a:t>	2.2 HH channel</a:t>
            </a:r>
            <a:br>
              <a:rPr lang="en-CN" sz="2800" b="1" dirty="0">
                <a:solidFill>
                  <a:srgbClr val="779AAB"/>
                </a:solidFill>
                <a:latin typeface="Times New Roman" panose="02020603050405020304" pitchFamily="18" charset="0"/>
                <a:ea typeface="PingFang SC Semibold" panose="020B0400000000000000" pitchFamily="34" charset="-122"/>
                <a:cs typeface="Times New Roman" panose="02020603050405020304" pitchFamily="18" charset="0"/>
              </a:rPr>
            </a:br>
            <a:r>
              <a:rPr lang="en-CN" sz="2800" b="1" dirty="0">
                <a:solidFill>
                  <a:srgbClr val="779AAB"/>
                </a:solidFill>
                <a:latin typeface="Times New Roman" panose="02020603050405020304" pitchFamily="18" charset="0"/>
                <a:ea typeface="PingFang SC Semibold" panose="020B0400000000000000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800" b="1" dirty="0">
                <a:solidFill>
                  <a:srgbClr val="779AAB"/>
                </a:solidFill>
                <a:latin typeface="Times New Roman" panose="02020603050405020304" pitchFamily="18" charset="0"/>
                <a:ea typeface="PingFang SC Semibold" panose="020B0400000000000000" pitchFamily="34" charset="-122"/>
                <a:cs typeface="Times New Roman" panose="02020603050405020304" pitchFamily="18" charset="0"/>
              </a:rPr>
              <a:t>2.3</a:t>
            </a:r>
            <a:r>
              <a:rPr lang="zh-CN" altLang="en-US" sz="2800" b="1" dirty="0">
                <a:solidFill>
                  <a:srgbClr val="779AAB"/>
                </a:solidFill>
                <a:latin typeface="Times New Roman" panose="02020603050405020304" pitchFamily="18" charset="0"/>
                <a:ea typeface="PingFang SC Semibold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779AAB"/>
                </a:solidFill>
                <a:latin typeface="Times New Roman" panose="02020603050405020304" pitchFamily="18" charset="0"/>
                <a:ea typeface="PingFang SC Semibold" panose="020B0400000000000000" pitchFamily="34" charset="-122"/>
                <a:cs typeface="Times New Roman" panose="02020603050405020304" pitchFamily="18" charset="0"/>
              </a:rPr>
              <a:t>SR definition</a:t>
            </a:r>
            <a:br>
              <a:rPr lang="en-CN" sz="2800" b="1" dirty="0">
                <a:solidFill>
                  <a:srgbClr val="779AAB"/>
                </a:solidFill>
                <a:latin typeface="Times New Roman" panose="02020603050405020304" pitchFamily="18" charset="0"/>
                <a:ea typeface="PingFang SC Semibold" panose="020B0400000000000000" pitchFamily="34" charset="-122"/>
                <a:cs typeface="Times New Roman" panose="02020603050405020304" pitchFamily="18" charset="0"/>
              </a:rPr>
            </a:br>
            <a:br>
              <a:rPr lang="en-CN" sz="2800" b="1" dirty="0">
                <a:solidFill>
                  <a:srgbClr val="779AAB"/>
                </a:solidFill>
                <a:latin typeface="Times New Roman" panose="02020603050405020304" pitchFamily="18" charset="0"/>
                <a:ea typeface="PingFang SC Semibold" panose="020B0400000000000000" pitchFamily="34" charset="-122"/>
                <a:cs typeface="Times New Roman" panose="02020603050405020304" pitchFamily="18" charset="0"/>
              </a:rPr>
            </a:br>
            <a:r>
              <a:rPr lang="en-CN" sz="2800" b="1" dirty="0">
                <a:solidFill>
                  <a:srgbClr val="A79169"/>
                </a:solidFill>
                <a:latin typeface="Times New Roman" panose="02020603050405020304" pitchFamily="18" charset="0"/>
                <a:ea typeface="PingFang SC Semibold" panose="020B0400000000000000" pitchFamily="34" charset="-122"/>
                <a:cs typeface="Times New Roman" panose="02020603050405020304" pitchFamily="18" charset="0"/>
              </a:rPr>
              <a:t>3.  </a:t>
            </a:r>
            <a:r>
              <a:rPr lang="en-CN" sz="2800" b="1" dirty="0">
                <a:solidFill>
                  <a:srgbClr val="779AAB"/>
                </a:solidFill>
                <a:latin typeface="Times New Roman" panose="02020603050405020304" pitchFamily="18" charset="0"/>
                <a:ea typeface="PingFang SC Semibold" panose="020B0400000000000000" pitchFamily="34" charset="-122"/>
                <a:cs typeface="Times New Roman" panose="02020603050405020304" pitchFamily="18" charset="0"/>
              </a:rPr>
              <a:t>Backup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07355D-9258-0B6E-03AB-B14D759C1DC9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15019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, 箭头&#10;&#10;描述已自动生成">
            <a:extLst>
              <a:ext uri="{FF2B5EF4-FFF2-40B4-BE49-F238E27FC236}">
                <a16:creationId xmlns:a16="http://schemas.microsoft.com/office/drawing/2014/main" id="{38804460-51DE-6DAC-7ACD-225E4B2A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364" y="1596545"/>
            <a:ext cx="4484409" cy="43906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473625F-D255-95AD-FB1B-C7CC57CCB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44" y="2102952"/>
            <a:ext cx="11040909" cy="1326048"/>
          </a:xfrm>
        </p:spPr>
        <p:txBody>
          <a:bodyPr>
            <a:normAutofit/>
          </a:bodyPr>
          <a:lstStyle/>
          <a:p>
            <a:r>
              <a:rPr kumimoji="1"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 Optimization</a:t>
            </a:r>
            <a:endParaRPr kumimoji="1" lang="zh-CN" altLang="en-US" sz="48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EA55A7E-6853-88B6-A53E-E8AC7C74AA04}"/>
              </a:ext>
            </a:extLst>
          </p:cNvPr>
          <p:cNvCxnSpPr>
            <a:cxnSpLocks/>
          </p:cNvCxnSpPr>
          <p:nvPr/>
        </p:nvCxnSpPr>
        <p:spPr>
          <a:xfrm>
            <a:off x="2992355" y="5641445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48C908ED-BB31-B627-0E90-6BE6CA2A45D3}"/>
              </a:ext>
            </a:extLst>
          </p:cNvPr>
          <p:cNvCxnSpPr>
            <a:cxnSpLocks/>
          </p:cNvCxnSpPr>
          <p:nvPr/>
        </p:nvCxnSpPr>
        <p:spPr>
          <a:xfrm>
            <a:off x="12032" y="5641445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D8C57DD-8BA3-4C53-BDF5-2F912C668F4C}"/>
              </a:ext>
            </a:extLst>
          </p:cNvPr>
          <p:cNvCxnSpPr>
            <a:cxnSpLocks/>
          </p:cNvCxnSpPr>
          <p:nvPr/>
        </p:nvCxnSpPr>
        <p:spPr>
          <a:xfrm>
            <a:off x="1502194" y="5641445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6">
            <a:extLst>
              <a:ext uri="{FF2B5EF4-FFF2-40B4-BE49-F238E27FC236}">
                <a16:creationId xmlns:a16="http://schemas.microsoft.com/office/drawing/2014/main" id="{CB8F30CF-C32B-D8C4-21B2-FA8C616A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536" y="1"/>
            <a:ext cx="2254348" cy="10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18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7276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 optimization(LH)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BA429-B3F3-8786-1DB6-6942754DC945}"/>
              </a:ext>
            </a:extLst>
          </p:cNvPr>
          <p:cNvSpPr txBox="1"/>
          <p:nvPr/>
        </p:nvSpPr>
        <p:spPr>
          <a:xfrm>
            <a:off x="240639" y="963827"/>
            <a:ext cx="3409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b="1" dirty="0"/>
              <a:t>Input(LH-Channel):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5C4A3-704D-A2F1-60D0-FCF5EA351942}"/>
              </a:ext>
            </a:extLst>
          </p:cNvPr>
          <p:cNvSpPr txBox="1"/>
          <p:nvPr/>
        </p:nvSpPr>
        <p:spPr>
          <a:xfrm>
            <a:off x="790533" y="1564229"/>
            <a:ext cx="104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Sample</a:t>
            </a:r>
            <a:r>
              <a:rPr lang="en-CN" sz="2000" b="1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962547-6977-2A6D-15AC-D8FFDABEA134}"/>
              </a:ext>
            </a:extLst>
          </p:cNvPr>
          <p:cNvSpPr txBox="1"/>
          <p:nvPr/>
        </p:nvSpPr>
        <p:spPr>
          <a:xfrm>
            <a:off x="1345547" y="1857744"/>
            <a:ext cx="6673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ig:   ISRC1N2(mass_C1 = 100GeV, mass_N2 = 70GeV)-&gt;21225 entries</a:t>
            </a:r>
          </a:p>
          <a:p>
            <a:r>
              <a:rPr lang="en-US" dirty="0"/>
              <a:t>B</a:t>
            </a:r>
            <a:r>
              <a:rPr lang="en-CN" dirty="0"/>
              <a:t>kg:  1703476 entries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42F53F-B0FC-C5F2-A802-F37FCB73001F}"/>
              </a:ext>
            </a:extLst>
          </p:cNvPr>
          <p:cNvSpPr txBox="1"/>
          <p:nvPr/>
        </p:nvSpPr>
        <p:spPr>
          <a:xfrm>
            <a:off x="1345547" y="2465415"/>
            <a:ext cx="648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CN" dirty="0"/>
              <a:t>ll input data(C1N2_100_70 and Bkg) already passed pre-selection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BA70E1-2F03-F818-07AE-82A60FED1AF6}"/>
                  </a:ext>
                </a:extLst>
              </p:cNvPr>
              <p:cNvSpPr txBox="1"/>
              <p:nvPr/>
            </p:nvSpPr>
            <p:spPr>
              <a:xfrm>
                <a:off x="8126174" y="2557771"/>
                <a:ext cx="407182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Pre-Selection</a:t>
                </a:r>
              </a:p>
              <a:p>
                <a:pPr algn="ctr"/>
                <a:endParaRPr lang="en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lep</a:t>
                </a:r>
                <a:r>
                  <a:rPr lang="en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-had  channel: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𝑛𝑇𝑎𝑢𝑠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𝑛𝐿𝑒𝑝𝑠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𝑝𝑎𝑠𝑠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𝑀𝐸𝑇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𝑡𝑟𝑖𝑔𝑔𝑒𝑟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𝑀𝐸𝑇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≥200</m:t>
                      </m:r>
                    </m:oMath>
                  </m:oMathPara>
                </a14:m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𝑛𝐵𝑎𝑠𝑒𝐽𝑒𝑡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𝑉𝑒𝑡𝑜</m:t>
                      </m:r>
                    </m:oMath>
                  </m:oMathPara>
                </a14:m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OS</a:t>
                </a: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BA70E1-2F03-F818-07AE-82A60FED1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174" y="2557771"/>
                <a:ext cx="4071820" cy="2308324"/>
              </a:xfrm>
              <a:prstGeom prst="rect">
                <a:avLst/>
              </a:prstGeom>
              <a:blipFill>
                <a:blip r:embed="rId3"/>
                <a:stretch>
                  <a:fillRect l="-621" t="-10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线连接符 8">
            <a:extLst>
              <a:ext uri="{FF2B5EF4-FFF2-40B4-BE49-F238E27FC236}">
                <a16:creationId xmlns:a16="http://schemas.microsoft.com/office/drawing/2014/main" id="{3E783BCB-51D1-39F1-CDFD-57A9F8E26D91}"/>
              </a:ext>
            </a:extLst>
          </p:cNvPr>
          <p:cNvCxnSpPr>
            <a:cxnSpLocks/>
          </p:cNvCxnSpPr>
          <p:nvPr/>
        </p:nvCxnSpPr>
        <p:spPr>
          <a:xfrm>
            <a:off x="8253969" y="3089778"/>
            <a:ext cx="3816229" cy="0"/>
          </a:xfrm>
          <a:prstGeom prst="line">
            <a:avLst/>
          </a:prstGeom>
          <a:ln w="50800" cmpd="dbl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8">
            <a:extLst>
              <a:ext uri="{FF2B5EF4-FFF2-40B4-BE49-F238E27FC236}">
                <a16:creationId xmlns:a16="http://schemas.microsoft.com/office/drawing/2014/main" id="{CE41482A-AEA3-CD15-5789-DE714C555591}"/>
              </a:ext>
            </a:extLst>
          </p:cNvPr>
          <p:cNvCxnSpPr>
            <a:cxnSpLocks/>
          </p:cNvCxnSpPr>
          <p:nvPr/>
        </p:nvCxnSpPr>
        <p:spPr>
          <a:xfrm>
            <a:off x="8266917" y="4575073"/>
            <a:ext cx="3816229" cy="0"/>
          </a:xfrm>
          <a:prstGeom prst="line">
            <a:avLst/>
          </a:prstGeom>
          <a:ln w="50800" cmpd="dbl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2EA6E2C-1AF6-5E55-64E3-6DBF677438B8}"/>
              </a:ext>
            </a:extLst>
          </p:cNvPr>
          <p:cNvSpPr txBox="1"/>
          <p:nvPr/>
        </p:nvSpPr>
        <p:spPr>
          <a:xfrm>
            <a:off x="769460" y="3135768"/>
            <a:ext cx="1191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/>
              <a:t>Strategy: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DC3E3B-DE62-18B1-1762-FDB929952E5B}"/>
              </a:ext>
            </a:extLst>
          </p:cNvPr>
          <p:cNvSpPr txBox="1"/>
          <p:nvPr/>
        </p:nvSpPr>
        <p:spPr>
          <a:xfrm>
            <a:off x="1345547" y="3675504"/>
            <a:ext cx="6707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CN" dirty="0"/>
              <a:t>ethod: BDTG</a:t>
            </a:r>
            <a:br>
              <a:rPr lang="en-CN" dirty="0"/>
            </a:br>
            <a:r>
              <a:rPr lang="en-US" dirty="0"/>
              <a:t>Separate sig(</a:t>
            </a:r>
            <a:r>
              <a:rPr lang="en-US" dirty="0" err="1"/>
              <a:t>bkg</a:t>
            </a:r>
            <a:r>
              <a:rPr lang="en-US" dirty="0"/>
              <a:t>) into five folders, one for test, the other three for train, and last one for validation </a:t>
            </a:r>
            <a:r>
              <a:rPr lang="en-US" dirty="0" err="1"/>
              <a:t>set,then</a:t>
            </a:r>
            <a:r>
              <a:rPr lang="en-US" dirty="0"/>
              <a:t> traverse all possibilities.</a:t>
            </a:r>
            <a:endParaRPr lang="en-US" dirty="0">
              <a:effectLst/>
            </a:endParaRPr>
          </a:p>
        </p:txBody>
      </p:sp>
      <p:pic>
        <p:nvPicPr>
          <p:cNvPr id="8" name="Picture 7" descr="A screen shot of a black screen&#10;&#10;Description automatically generated">
            <a:extLst>
              <a:ext uri="{FF2B5EF4-FFF2-40B4-BE49-F238E27FC236}">
                <a16:creationId xmlns:a16="http://schemas.microsoft.com/office/drawing/2014/main" id="{B881BAB0-9B59-7574-9EB7-6815E0738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833" y="1052775"/>
            <a:ext cx="4017445" cy="119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0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7276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 optimization(LH)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22F77B-2CB7-155B-257F-636D0956EC9E}"/>
              </a:ext>
            </a:extLst>
          </p:cNvPr>
          <p:cNvSpPr txBox="1"/>
          <p:nvPr/>
        </p:nvSpPr>
        <p:spPr>
          <a:xfrm>
            <a:off x="47565" y="904939"/>
            <a:ext cx="1750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000" b="1" dirty="0"/>
              <a:t>Variables(30):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42519-31DF-2EB6-CCB0-9183481A2B26}"/>
              </a:ext>
            </a:extLst>
          </p:cNvPr>
          <p:cNvSpPr txBox="1"/>
          <p:nvPr/>
        </p:nvSpPr>
        <p:spPr>
          <a:xfrm>
            <a:off x="1798390" y="909654"/>
            <a:ext cx="22827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Obj kinematics</a:t>
            </a:r>
            <a:br>
              <a:rPr lang="en-US" dirty="0"/>
            </a:br>
            <a:r>
              <a:rPr lang="en-US" dirty="0" err="1"/>
              <a:t>nBase_Jet</a:t>
            </a:r>
            <a:br>
              <a:rPr lang="en-US" dirty="0"/>
            </a:br>
            <a:r>
              <a:rPr lang="en-US" dirty="0" err="1"/>
              <a:t>mt_lep</a:t>
            </a:r>
            <a:br>
              <a:rPr lang="en-US" dirty="0"/>
            </a:br>
            <a:r>
              <a:rPr lang="en-US" dirty="0" err="1"/>
              <a:t>e_lep</a:t>
            </a:r>
            <a:r>
              <a:rPr lang="en-US" dirty="0"/>
              <a:t>(energy of tau2)</a:t>
            </a:r>
            <a:br>
              <a:rPr lang="en-US" dirty="0"/>
            </a:br>
            <a:endParaRPr lang="en-US" dirty="0"/>
          </a:p>
          <a:p>
            <a:r>
              <a:rPr lang="en-CN" dirty="0">
                <a:highlight>
                  <a:srgbClr val="FFFF00"/>
                </a:highlight>
              </a:rPr>
              <a:t>Angular correlations</a:t>
            </a:r>
            <a:br>
              <a:rPr lang="en-CN" dirty="0"/>
            </a:br>
            <a:r>
              <a:rPr lang="en-CN" dirty="0"/>
              <a:t>dPhitt</a:t>
            </a:r>
            <a:br>
              <a:rPr lang="en-CN" dirty="0"/>
            </a:br>
            <a:r>
              <a:rPr lang="en-CN" dirty="0"/>
              <a:t>dRtt</a:t>
            </a:r>
            <a:br>
              <a:rPr lang="en-CN" dirty="0"/>
            </a:br>
            <a:r>
              <a:rPr lang="en-CN" dirty="0"/>
              <a:t>dRt1x</a:t>
            </a:r>
          </a:p>
          <a:p>
            <a:r>
              <a:rPr lang="en-CN" dirty="0"/>
              <a:t>dPhiMin_xj</a:t>
            </a:r>
          </a:p>
          <a:p>
            <a:r>
              <a:rPr lang="en-CN" dirty="0"/>
              <a:t>dPhiMax_tj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0DA43-CDDE-AFED-5EB8-5A12A3F3C8B0}"/>
              </a:ext>
            </a:extLst>
          </p:cNvPr>
          <p:cNvSpPr txBox="1"/>
          <p:nvPr/>
        </p:nvSpPr>
        <p:spPr>
          <a:xfrm>
            <a:off x="4510335" y="909654"/>
            <a:ext cx="391652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Event kinematics</a:t>
            </a:r>
          </a:p>
          <a:p>
            <a:r>
              <a:rPr lang="en-CN" dirty="0"/>
              <a:t>Mll(</a:t>
            </a:r>
            <a:r>
              <a:rPr lang="en-US" dirty="0"/>
              <a:t>Invariant Mass of tau1 and tau2</a:t>
            </a:r>
            <a:r>
              <a:rPr lang="en-CN" dirty="0"/>
              <a:t>)</a:t>
            </a:r>
            <a:br>
              <a:rPr lang="en-CN" dirty="0"/>
            </a:br>
            <a:r>
              <a:rPr lang="en-CN" dirty="0"/>
              <a:t>METsig</a:t>
            </a:r>
            <a:br>
              <a:rPr lang="en-CN" dirty="0"/>
            </a:br>
            <a:r>
              <a:rPr lang="en-CN" dirty="0"/>
              <a:t>MT2_50</a:t>
            </a:r>
            <a:br>
              <a:rPr lang="en-CN" dirty="0"/>
            </a:br>
            <a:r>
              <a:rPr lang="en-CN" dirty="0"/>
              <a:t>Mwh(Invariant Mass of tau1 and MET)</a:t>
            </a:r>
            <a:br>
              <a:rPr lang="en-CN" dirty="0"/>
            </a:br>
            <a:r>
              <a:rPr lang="en-CN" dirty="0"/>
              <a:t>Mwl(Invariant Mass of tau2 and MET)</a:t>
            </a:r>
            <a:br>
              <a:rPr lang="en-CN" dirty="0"/>
            </a:br>
            <a:r>
              <a:rPr lang="en-CN" dirty="0"/>
              <a:t>MCT(</a:t>
            </a:r>
            <a:r>
              <a:rPr lang="en-US" dirty="0"/>
              <a:t>Transverse Mass Squared</a:t>
            </a:r>
            <a:r>
              <a:rPr lang="en-CN" dirty="0"/>
              <a:t>)</a:t>
            </a:r>
            <a:br>
              <a:rPr lang="en-CN" dirty="0"/>
            </a:br>
            <a:r>
              <a:rPr lang="en-CN" dirty="0"/>
              <a:t>Proj_j</a:t>
            </a:r>
            <a:r>
              <a:rPr lang="en-US" dirty="0"/>
              <a:t>(Projection of </a:t>
            </a:r>
            <a:r>
              <a:rPr lang="en-US" dirty="0" err="1"/>
              <a:t>pt</a:t>
            </a:r>
            <a:r>
              <a:rPr lang="en-US" dirty="0"/>
              <a:t> jet on zeta)</a:t>
            </a:r>
            <a:br>
              <a:rPr lang="en-CN" dirty="0"/>
            </a:br>
            <a:r>
              <a:rPr lang="en-CN" dirty="0"/>
              <a:t>Proj_tt(Projection of tau1+tau2 on zeta)</a:t>
            </a:r>
            <a:br>
              <a:rPr lang="en-CN" dirty="0"/>
            </a:br>
            <a:r>
              <a:rPr lang="en-CN" dirty="0"/>
              <a:t>mtx_tau</a:t>
            </a:r>
          </a:p>
          <a:p>
            <a:r>
              <a:rPr lang="en-US" dirty="0"/>
              <a:t>M</a:t>
            </a:r>
            <a:r>
              <a:rPr lang="en-CN" dirty="0"/>
              <a:t>tx_lep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6B04B1-4D07-7FB2-BDCD-AFAAB64CFDAF}"/>
              </a:ext>
            </a:extLst>
          </p:cNvPr>
          <p:cNvSpPr txBox="1"/>
          <p:nvPr/>
        </p:nvSpPr>
        <p:spPr>
          <a:xfrm>
            <a:off x="8490720" y="909654"/>
            <a:ext cx="216604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CN" dirty="0"/>
            </a:br>
            <a:r>
              <a:rPr lang="en-CN" dirty="0"/>
              <a:t>ht_tau</a:t>
            </a:r>
            <a:br>
              <a:rPr lang="en-CN" dirty="0"/>
            </a:br>
            <a:r>
              <a:rPr lang="en-CN" dirty="0"/>
              <a:t>mt_quad_sum</a:t>
            </a:r>
            <a:br>
              <a:rPr lang="en-CN" dirty="0"/>
            </a:br>
            <a:r>
              <a:rPr lang="en-CN" dirty="0"/>
              <a:t>mt_sum</a:t>
            </a:r>
            <a:br>
              <a:rPr lang="en-CN" dirty="0"/>
            </a:br>
            <a:r>
              <a:rPr lang="en-CN" dirty="0"/>
              <a:t>frac_MET_tau1</a:t>
            </a:r>
            <a:br>
              <a:rPr lang="en-CN" dirty="0"/>
            </a:br>
            <a:r>
              <a:rPr lang="en-CN" dirty="0"/>
              <a:t>frac_MET_tau2</a:t>
            </a:r>
            <a:br>
              <a:rPr lang="en-CN" dirty="0"/>
            </a:br>
            <a:r>
              <a:rPr lang="en-CN" dirty="0"/>
              <a:t>frac_MET_tt</a:t>
            </a:r>
          </a:p>
          <a:p>
            <a:r>
              <a:rPr lang="en-US" dirty="0"/>
              <a:t>frac_MET_sqrtHT_40</a:t>
            </a:r>
          </a:p>
          <a:p>
            <a:r>
              <a:rPr lang="en-US" dirty="0"/>
              <a:t>frac_jet_tau1</a:t>
            </a:r>
          </a:p>
          <a:p>
            <a:r>
              <a:rPr lang="en-US" dirty="0"/>
              <a:t>frac_jet_tau2</a:t>
            </a:r>
            <a:br>
              <a:rPr lang="en-US" dirty="0"/>
            </a:br>
            <a:r>
              <a:rPr lang="en-US" dirty="0" err="1"/>
              <a:t>frac_jet_tt</a:t>
            </a:r>
            <a:endParaRPr lang="en-US" dirty="0"/>
          </a:p>
          <a:p>
            <a:r>
              <a:rPr lang="en-US" dirty="0" err="1">
                <a:highlight>
                  <a:srgbClr val="FFFF00"/>
                </a:highlight>
              </a:rPr>
              <a:t>MT_taumin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 err="1">
                <a:highlight>
                  <a:srgbClr val="FFFF00"/>
                </a:highlight>
              </a:rPr>
              <a:t>pt_Vframe</a:t>
            </a:r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1C393-51E5-D351-0F07-59F56590F8BF}"/>
              </a:ext>
            </a:extLst>
          </p:cNvPr>
          <p:cNvSpPr txBox="1"/>
          <p:nvPr/>
        </p:nvSpPr>
        <p:spPr>
          <a:xfrm>
            <a:off x="671207" y="4906620"/>
            <a:ext cx="781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CN" dirty="0"/>
              <a:t>ote:</a:t>
            </a:r>
          </a:p>
          <a:p>
            <a:r>
              <a:rPr lang="en-CN" dirty="0"/>
              <a:t>	zeta is</a:t>
            </a:r>
            <a:r>
              <a:rPr lang="zh-CN" altLang="en-US" dirty="0"/>
              <a:t> </a:t>
            </a:r>
            <a:r>
              <a:rPr lang="en-CN" dirty="0"/>
              <a:t>bisector direction of tau1 and tau2[</a:t>
            </a:r>
            <a:r>
              <a:rPr lang="en-US" dirty="0" err="1"/>
              <a:t>PhyUtils</a:t>
            </a:r>
            <a:r>
              <a:rPr lang="en-US" dirty="0"/>
              <a:t>::bisector(tau1, tau2)</a:t>
            </a:r>
            <a:r>
              <a:rPr lang="en-CN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C05A8-7BC4-579F-F855-168FD06394E5}"/>
              </a:ext>
            </a:extLst>
          </p:cNvPr>
          <p:cNvSpPr txBox="1"/>
          <p:nvPr/>
        </p:nvSpPr>
        <p:spPr>
          <a:xfrm>
            <a:off x="8490720" y="4570131"/>
            <a:ext cx="339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80"/>
                </a:highlight>
              </a:rPr>
              <a:t>H</a:t>
            </a:r>
            <a:r>
              <a:rPr lang="en-CN" b="1" dirty="0">
                <a:solidFill>
                  <a:schemeClr val="bg1"/>
                </a:solidFill>
                <a:highlight>
                  <a:srgbClr val="000080"/>
                </a:highlight>
              </a:rPr>
              <a:t>igh importance at shiyi’s feature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E44CD06-4F96-10ED-D061-BA1E93C85240}"/>
              </a:ext>
            </a:extLst>
          </p:cNvPr>
          <p:cNvSpPr/>
          <p:nvPr/>
        </p:nvSpPr>
        <p:spPr>
          <a:xfrm>
            <a:off x="8426856" y="4048975"/>
            <a:ext cx="63864" cy="402709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01281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7276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 optimization(LH)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E409B9-A39F-D42F-A340-9032DCDEDDE2}"/>
              </a:ext>
            </a:extLst>
          </p:cNvPr>
          <p:cNvSpPr txBox="1"/>
          <p:nvPr/>
        </p:nvSpPr>
        <p:spPr>
          <a:xfrm>
            <a:off x="323065" y="816149"/>
            <a:ext cx="2253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b="1" dirty="0"/>
              <a:t>Grid Search: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F7BE01-7ECE-AE7E-BE90-025AA552F097}"/>
              </a:ext>
            </a:extLst>
          </p:cNvPr>
          <p:cNvSpPr txBox="1"/>
          <p:nvPr/>
        </p:nvSpPr>
        <p:spPr>
          <a:xfrm>
            <a:off x="2623511" y="1244224"/>
            <a:ext cx="2973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rees: 200, 300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400, 500</a:t>
            </a:r>
            <a:endParaRPr lang="en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Depth: 6, 8, 10, 12</a:t>
            </a:r>
            <a:br>
              <a:rPr lang="en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MinNodeSize: 1%, 2%, 3%</a:t>
            </a:r>
            <a:br>
              <a:rPr lang="en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Rate: 0.01, 0.05, 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5FE77A-0D35-D3A7-8862-6563A09808FC}"/>
                  </a:ext>
                </a:extLst>
              </p:cNvPr>
              <p:cNvSpPr txBox="1"/>
              <p:nvPr/>
            </p:nvSpPr>
            <p:spPr>
              <a:xfrm>
                <a:off x="6344534" y="1081271"/>
                <a:ext cx="5597302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Binned significance: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5FE77A-0D35-D3A7-8862-6563A098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534" y="1081271"/>
                <a:ext cx="5597302" cy="656013"/>
              </a:xfrm>
              <a:prstGeom prst="rect">
                <a:avLst/>
              </a:prstGeom>
              <a:blipFill>
                <a:blip r:embed="rId3"/>
                <a:stretch>
                  <a:fillRect l="-9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89F7E34-B571-DCCD-9264-E8EBFFE1830C}"/>
              </a:ext>
            </a:extLst>
          </p:cNvPr>
          <p:cNvSpPr txBox="1"/>
          <p:nvPr/>
        </p:nvSpPr>
        <p:spPr>
          <a:xfrm>
            <a:off x="471227" y="2259887"/>
            <a:ext cx="135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Show top Zn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5FB5D1-A65C-D737-DA59-BFB7E771F082}"/>
              </a:ext>
            </a:extLst>
          </p:cNvPr>
          <p:cNvSpPr txBox="1"/>
          <p:nvPr/>
        </p:nvSpPr>
        <p:spPr>
          <a:xfrm>
            <a:off x="4537754" y="2607511"/>
            <a:ext cx="2680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hiyi’s result of LH channel</a:t>
            </a:r>
          </a:p>
        </p:txBody>
      </p:sp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053010-69F1-A123-6738-6AF791DD2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94" y="2778679"/>
            <a:ext cx="3938031" cy="3270882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6C10FD5-1CEA-D7DC-4AD7-46E95F4AD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592" y="3336675"/>
            <a:ext cx="4094079" cy="23666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A5B9D6D-DBDE-37D3-C741-05FC2B14EDE6}"/>
              </a:ext>
            </a:extLst>
          </p:cNvPr>
          <p:cNvSpPr txBox="1"/>
          <p:nvPr/>
        </p:nvSpPr>
        <p:spPr>
          <a:xfrm>
            <a:off x="4537754" y="2924856"/>
            <a:ext cx="840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Top Sig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D99B62-3C36-E938-1A50-CA0C3EDDDA02}"/>
              </a:ext>
            </a:extLst>
          </p:cNvPr>
          <p:cNvSpPr txBox="1"/>
          <p:nvPr/>
        </p:nvSpPr>
        <p:spPr>
          <a:xfrm>
            <a:off x="6762143" y="2972016"/>
            <a:ext cx="80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Top Zn</a:t>
            </a:r>
          </a:p>
        </p:txBody>
      </p:sp>
      <p:pic>
        <p:nvPicPr>
          <p:cNvPr id="22" name="Picture 21" descr="A screen shot of numbers&#10;&#10;Description automatically generated">
            <a:extLst>
              <a:ext uri="{FF2B5EF4-FFF2-40B4-BE49-F238E27FC236}">
                <a16:creationId xmlns:a16="http://schemas.microsoft.com/office/drawing/2014/main" id="{1A205C93-9AA6-763E-1A42-9E839F566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9682" y="3725318"/>
            <a:ext cx="3296888" cy="143452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2ED86C-0325-5B6B-5985-D29D603C2AFC}"/>
              </a:ext>
            </a:extLst>
          </p:cNvPr>
          <p:cNvCxnSpPr/>
          <p:nvPr/>
        </p:nvCxnSpPr>
        <p:spPr>
          <a:xfrm flipH="1">
            <a:off x="1350335" y="3156682"/>
            <a:ext cx="472609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E395C6-8C10-B5DC-1182-E0A5D86C2753}"/>
              </a:ext>
            </a:extLst>
          </p:cNvPr>
          <p:cNvCxnSpPr/>
          <p:nvPr/>
        </p:nvCxnSpPr>
        <p:spPr>
          <a:xfrm flipH="1">
            <a:off x="1350335" y="3294188"/>
            <a:ext cx="472609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F82769E-E607-8E51-F4B3-21BC7589E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9681" y="2064943"/>
            <a:ext cx="3413877" cy="15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98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 optimization(LH)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2D79B-CD9D-C751-1C86-5D3FD9D27AC7}"/>
              </a:ext>
            </a:extLst>
          </p:cNvPr>
          <p:cNvSpPr txBox="1"/>
          <p:nvPr/>
        </p:nvSpPr>
        <p:spPr>
          <a:xfrm>
            <a:off x="83216" y="827259"/>
            <a:ext cx="9967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/>
                <a:highlight>
                  <a:srgbClr val="FFFF00"/>
                </a:highlight>
              </a:rPr>
              <a:t>hyper parameter: </a:t>
            </a:r>
            <a:r>
              <a:rPr lang="en-US" sz="2000" b="1" dirty="0" err="1">
                <a:effectLst/>
                <a:highlight>
                  <a:srgbClr val="FFFF00"/>
                </a:highlight>
              </a:rPr>
              <a:t>NTrees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=400, learning rate=0.01, max depth=10, </a:t>
            </a:r>
            <a:r>
              <a:rPr lang="en-US" sz="2000" b="1" dirty="0" err="1">
                <a:effectLst/>
                <a:highlight>
                  <a:srgbClr val="FFFF00"/>
                </a:highlight>
              </a:rPr>
              <a:t>MinNodeSize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=</a:t>
            </a:r>
            <a:r>
              <a:rPr lang="en-US" altLang="zh-CN" sz="2000" b="1" dirty="0">
                <a:effectLst/>
                <a:highlight>
                  <a:srgbClr val="FFFF00"/>
                </a:highlight>
              </a:rPr>
              <a:t>1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%(default)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3CACC3-8807-0417-2333-B429B9F7DA40}"/>
              </a:ext>
            </a:extLst>
          </p:cNvPr>
          <p:cNvSpPr txBox="1"/>
          <p:nvPr/>
        </p:nvSpPr>
        <p:spPr>
          <a:xfrm>
            <a:off x="9888164" y="2589917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CN" dirty="0"/>
              <a:t>ut at BDT_score = 0.8</a:t>
            </a:r>
          </a:p>
        </p:txBody>
      </p:sp>
      <p:pic>
        <p:nvPicPr>
          <p:cNvPr id="8" name="Picture 7" descr="A graph of a number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0C725578-9376-D756-6EB4-D6693E79F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65" y="3970253"/>
            <a:ext cx="3249959" cy="2336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7B7F6A-2142-5576-4F9A-3B55700D51C8}"/>
              </a:ext>
            </a:extLst>
          </p:cNvPr>
          <p:cNvSpPr txBox="1"/>
          <p:nvPr/>
        </p:nvSpPr>
        <p:spPr>
          <a:xfrm>
            <a:off x="172994" y="3592842"/>
            <a:ext cx="9967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ffectLst/>
                <a:highlight>
                  <a:srgbClr val="FFFF00"/>
                </a:highlight>
              </a:rPr>
              <a:t>hyper parameter: </a:t>
            </a:r>
            <a:r>
              <a:rPr lang="en-US" sz="2000" b="1" dirty="0" err="1">
                <a:effectLst/>
                <a:highlight>
                  <a:srgbClr val="FFFF00"/>
                </a:highlight>
              </a:rPr>
              <a:t>NTrees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=400, learning rate=0.01, max depth=12, </a:t>
            </a:r>
            <a:r>
              <a:rPr lang="en-US" sz="2000" b="1" dirty="0" err="1">
                <a:effectLst/>
                <a:highlight>
                  <a:srgbClr val="FFFF00"/>
                </a:highlight>
              </a:rPr>
              <a:t>MinNodeSize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=</a:t>
            </a:r>
            <a:r>
              <a:rPr lang="en-US" altLang="zh-CN" sz="2000" b="1" dirty="0">
                <a:effectLst/>
                <a:highlight>
                  <a:srgbClr val="FFFF00"/>
                </a:highlight>
              </a:rPr>
              <a:t>1</a:t>
            </a:r>
            <a:r>
              <a:rPr lang="en-US" sz="2000" b="1" dirty="0">
                <a:effectLst/>
                <a:highlight>
                  <a:srgbClr val="FFFF00"/>
                </a:highlight>
              </a:rPr>
              <a:t>%(default)</a:t>
            </a:r>
          </a:p>
        </p:txBody>
      </p:sp>
      <p:pic>
        <p:nvPicPr>
          <p:cNvPr id="16" name="Picture 15" descr="A graph of different colors&#10;&#10;Description automatically generated">
            <a:extLst>
              <a:ext uri="{FF2B5EF4-FFF2-40B4-BE49-F238E27FC236}">
                <a16:creationId xmlns:a16="http://schemas.microsoft.com/office/drawing/2014/main" id="{290BC966-0335-B544-913C-4DEB4A2DF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013" y="3963415"/>
            <a:ext cx="3249959" cy="2350132"/>
          </a:xfrm>
          <a:prstGeom prst="rect">
            <a:avLst/>
          </a:prstGeom>
        </p:spPr>
      </p:pic>
      <p:pic>
        <p:nvPicPr>
          <p:cNvPr id="21" name="Picture 20" descr="A graph of a number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30A33414-5C9E-D815-2F74-F77DD8980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65" y="1277825"/>
            <a:ext cx="3272238" cy="2333816"/>
          </a:xfrm>
          <a:prstGeom prst="rect">
            <a:avLst/>
          </a:prstGeom>
        </p:spPr>
      </p:pic>
      <p:pic>
        <p:nvPicPr>
          <p:cNvPr id="26" name="Picture 25" descr="A diagram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D544A1C-E218-E658-5564-B9242DFD7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247" y="1215793"/>
            <a:ext cx="3252547" cy="23364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C68D40-E70A-3272-AF1A-E90C2B200524}"/>
              </a:ext>
            </a:extLst>
          </p:cNvPr>
          <p:cNvCxnSpPr/>
          <p:nvPr/>
        </p:nvCxnSpPr>
        <p:spPr>
          <a:xfrm flipH="1" flipV="1">
            <a:off x="8169442" y="1277825"/>
            <a:ext cx="1652999" cy="695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17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7327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 optimization(HH)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BA429-B3F3-8786-1DB6-6942754DC945}"/>
              </a:ext>
            </a:extLst>
          </p:cNvPr>
          <p:cNvSpPr txBox="1"/>
          <p:nvPr/>
        </p:nvSpPr>
        <p:spPr>
          <a:xfrm>
            <a:off x="240639" y="963827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b="1" dirty="0"/>
              <a:t>Input(HH-Channel):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5C4A3-704D-A2F1-60D0-FCF5EA351942}"/>
              </a:ext>
            </a:extLst>
          </p:cNvPr>
          <p:cNvSpPr txBox="1"/>
          <p:nvPr/>
        </p:nvSpPr>
        <p:spPr>
          <a:xfrm>
            <a:off x="790533" y="1564229"/>
            <a:ext cx="104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Sample</a:t>
            </a:r>
            <a:r>
              <a:rPr lang="en-CN" sz="2000" b="1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962547-6977-2A6D-15AC-D8FFDABEA134}"/>
              </a:ext>
            </a:extLst>
          </p:cNvPr>
          <p:cNvSpPr txBox="1"/>
          <p:nvPr/>
        </p:nvSpPr>
        <p:spPr>
          <a:xfrm>
            <a:off x="1345547" y="1857744"/>
            <a:ext cx="6673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ig:   ISRC1N2(mass_C1 = 100GeV, mass_N2 = 70GeV)-&gt;12180 entries</a:t>
            </a:r>
          </a:p>
          <a:p>
            <a:r>
              <a:rPr lang="en-US" dirty="0"/>
              <a:t>B</a:t>
            </a:r>
            <a:r>
              <a:rPr lang="en-CN" dirty="0"/>
              <a:t>kg:  513850 entries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42F53F-B0FC-C5F2-A802-F37FCB73001F}"/>
              </a:ext>
            </a:extLst>
          </p:cNvPr>
          <p:cNvSpPr txBox="1"/>
          <p:nvPr/>
        </p:nvSpPr>
        <p:spPr>
          <a:xfrm>
            <a:off x="1345547" y="2465415"/>
            <a:ext cx="648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CN" dirty="0"/>
              <a:t>ll input data(C1N2_100_70 and Bkg) already passed pre-selection </a:t>
            </a:r>
          </a:p>
        </p:txBody>
      </p:sp>
      <p:pic>
        <p:nvPicPr>
          <p:cNvPr id="22" name="Picture 21" descr="A screen shot of a computer&#10;&#10;Description automatically generated">
            <a:extLst>
              <a:ext uri="{FF2B5EF4-FFF2-40B4-BE49-F238E27FC236}">
                <a16:creationId xmlns:a16="http://schemas.microsoft.com/office/drawing/2014/main" id="{13E334A1-0B3C-F3F9-DFD9-9A15D9B06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225" y="862323"/>
            <a:ext cx="3554136" cy="1301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BA70E1-2F03-F818-07AE-82A60FED1AF6}"/>
                  </a:ext>
                </a:extLst>
              </p:cNvPr>
              <p:cNvSpPr txBox="1"/>
              <p:nvPr/>
            </p:nvSpPr>
            <p:spPr>
              <a:xfrm>
                <a:off x="8076449" y="2557771"/>
                <a:ext cx="417127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Pre-Selection</a:t>
                </a:r>
              </a:p>
              <a:p>
                <a:pPr algn="ctr"/>
                <a:endParaRPr lang="en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ad-had  channel: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𝑛𝑇𝑎𝑢𝑠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𝑛𝐿𝑒𝑝𝑠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𝑝𝑎𝑠𝑠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𝑀𝐸𝑇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𝑡𝑟𝑖𝑔𝑔𝑒𝑟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𝑀𝐸𝑇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≥200</m:t>
                      </m:r>
                    </m:oMath>
                  </m:oMathPara>
                </a14:m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𝑛𝐵𝑎𝑠𝑒𝐽𝑒𝑡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𝑉𝑒𝑡𝑜</m:t>
                      </m:r>
                    </m:oMath>
                  </m:oMathPara>
                </a14:m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OS</a:t>
                </a: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BA70E1-2F03-F818-07AE-82A60FED1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449" y="2557771"/>
                <a:ext cx="4171270" cy="2308324"/>
              </a:xfrm>
              <a:prstGeom prst="rect">
                <a:avLst/>
              </a:prstGeom>
              <a:blipFill>
                <a:blip r:embed="rId4"/>
                <a:stretch>
                  <a:fillRect l="-304" t="-10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线连接符 8">
            <a:extLst>
              <a:ext uri="{FF2B5EF4-FFF2-40B4-BE49-F238E27FC236}">
                <a16:creationId xmlns:a16="http://schemas.microsoft.com/office/drawing/2014/main" id="{3E783BCB-51D1-39F1-CDFD-57A9F8E26D91}"/>
              </a:ext>
            </a:extLst>
          </p:cNvPr>
          <p:cNvCxnSpPr>
            <a:cxnSpLocks/>
          </p:cNvCxnSpPr>
          <p:nvPr/>
        </p:nvCxnSpPr>
        <p:spPr>
          <a:xfrm>
            <a:off x="8253969" y="3089778"/>
            <a:ext cx="3816229" cy="0"/>
          </a:xfrm>
          <a:prstGeom prst="line">
            <a:avLst/>
          </a:prstGeom>
          <a:ln w="50800" cmpd="dbl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8">
            <a:extLst>
              <a:ext uri="{FF2B5EF4-FFF2-40B4-BE49-F238E27FC236}">
                <a16:creationId xmlns:a16="http://schemas.microsoft.com/office/drawing/2014/main" id="{CE41482A-AEA3-CD15-5789-DE714C555591}"/>
              </a:ext>
            </a:extLst>
          </p:cNvPr>
          <p:cNvCxnSpPr>
            <a:cxnSpLocks/>
          </p:cNvCxnSpPr>
          <p:nvPr/>
        </p:nvCxnSpPr>
        <p:spPr>
          <a:xfrm>
            <a:off x="8266917" y="4575073"/>
            <a:ext cx="3816229" cy="0"/>
          </a:xfrm>
          <a:prstGeom prst="line">
            <a:avLst/>
          </a:prstGeom>
          <a:ln w="50800" cmpd="dbl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2EA6E2C-1AF6-5E55-64E3-6DBF677438B8}"/>
              </a:ext>
            </a:extLst>
          </p:cNvPr>
          <p:cNvSpPr txBox="1"/>
          <p:nvPr/>
        </p:nvSpPr>
        <p:spPr>
          <a:xfrm>
            <a:off x="769460" y="3135768"/>
            <a:ext cx="1191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/>
              <a:t>Strategy: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DC3E3B-DE62-18B1-1762-FDB929952E5B}"/>
              </a:ext>
            </a:extLst>
          </p:cNvPr>
          <p:cNvSpPr txBox="1"/>
          <p:nvPr/>
        </p:nvSpPr>
        <p:spPr>
          <a:xfrm>
            <a:off x="1345547" y="3675504"/>
            <a:ext cx="6707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CN" dirty="0"/>
              <a:t>ethod: BDTG</a:t>
            </a:r>
            <a:br>
              <a:rPr lang="en-CN" dirty="0"/>
            </a:br>
            <a:r>
              <a:rPr lang="en-US" dirty="0"/>
              <a:t>Separate sig(</a:t>
            </a:r>
            <a:r>
              <a:rPr lang="en-US" dirty="0" err="1"/>
              <a:t>bkg</a:t>
            </a:r>
            <a:r>
              <a:rPr lang="en-US" dirty="0"/>
              <a:t>) into five folders, one for test, the other three for train, and last one for validation </a:t>
            </a:r>
            <a:r>
              <a:rPr lang="en-US" dirty="0" err="1"/>
              <a:t>set,then</a:t>
            </a:r>
            <a:r>
              <a:rPr lang="en-US" dirty="0"/>
              <a:t> traverse all possibilities.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89737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6859</TotalTime>
  <Words>1649</Words>
  <Application>Microsoft Macintosh PowerPoint</Application>
  <PresentationFormat>Widescreen</PresentationFormat>
  <Paragraphs>320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PingFang SC Medium</vt:lpstr>
      <vt:lpstr>Arial</vt:lpstr>
      <vt:lpstr>Calibri</vt:lpstr>
      <vt:lpstr>Calibri Light</vt:lpstr>
      <vt:lpstr>Cambria Math</vt:lpstr>
      <vt:lpstr>Times New Roman</vt:lpstr>
      <vt:lpstr>Office Theme</vt:lpstr>
      <vt:lpstr>Compressed EWK study(ISRC1N2)</vt:lpstr>
      <vt:lpstr>PowerPoint Presentation</vt:lpstr>
      <vt:lpstr>PowerPoint Presentation</vt:lpstr>
      <vt:lpstr>Hyperparameters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of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meeting</dc:title>
  <dc:creator>廖诚鑫</dc:creator>
  <cp:lastModifiedBy>廖诚鑫</cp:lastModifiedBy>
  <cp:revision>282</cp:revision>
  <dcterms:created xsi:type="dcterms:W3CDTF">2024-11-26T11:49:43Z</dcterms:created>
  <dcterms:modified xsi:type="dcterms:W3CDTF">2025-03-12T10:06:05Z</dcterms:modified>
</cp:coreProperties>
</file>